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0" r:id="rId3"/>
    <p:sldId id="261" r:id="rId4"/>
    <p:sldId id="257" r:id="rId5"/>
    <p:sldId id="258" r:id="rId6"/>
    <p:sldId id="259" r:id="rId7"/>
    <p:sldId id="267" r:id="rId8"/>
    <p:sldId id="263" r:id="rId9"/>
    <p:sldId id="262" r:id="rId10"/>
    <p:sldId id="264" r:id="rId11"/>
    <p:sldId id="265"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655" autoAdjust="0"/>
  </p:normalViewPr>
  <p:slideViewPr>
    <p:cSldViewPr snapToGrid="0" snapToObjects="1">
      <p:cViewPr varScale="1">
        <p:scale>
          <a:sx n="72" d="100"/>
          <a:sy n="72" d="100"/>
        </p:scale>
        <p:origin x="1104" y="54"/>
      </p:cViewPr>
      <p:guideLst>
        <p:guide orient="horz" pos="2160"/>
        <p:guide pos="2880"/>
      </p:guideLst>
    </p:cSldViewPr>
  </p:slideViewPr>
  <p:outlineViewPr>
    <p:cViewPr>
      <p:scale>
        <a:sx n="33" d="100"/>
        <a:sy n="33" d="100"/>
      </p:scale>
      <p:origin x="24"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25"/>
          <p:cNvGrpSpPr>
            <a:grpSpLocks noChangeAspect="1"/>
          </p:cNvGrpSpPr>
          <p:nvPr/>
        </p:nvGrpSpPr>
        <p:grpSpPr>
          <a:xfrm>
            <a:off x="2071048" y="2502945"/>
            <a:ext cx="1466879" cy="1676400"/>
            <a:chOff x="1230573" y="1890215"/>
            <a:chExt cx="1444388" cy="1650696"/>
          </a:xfrm>
        </p:grpSpPr>
        <p:sp>
          <p:nvSpPr>
            <p:cNvPr id="9" name="Oval 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a:xfrm>
            <a:off x="457200" y="6356350"/>
            <a:ext cx="2895600" cy="365125"/>
          </a:xfrm>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7814D5B1-996B-2D45-822E-78D3A1BF7196}" type="slidenum">
              <a:rPr lang="en-US" smtClean="0"/>
              <a:t>‹#›</a:t>
            </a:fld>
            <a:endParaRPr lang="en-US"/>
          </a:p>
        </p:txBody>
      </p:sp>
      <p:sp>
        <p:nvSpPr>
          <p:cNvPr id="13" name="Round Same Side Corner Rectangle 12"/>
          <p:cNvSpPr/>
          <p:nvPr/>
        </p:nvSpPr>
        <p:spPr>
          <a:xfrm rot="5400000" flipH="1">
            <a:off x="4572000" y="1603786"/>
            <a:ext cx="3474720" cy="3474720"/>
          </a:xfrm>
          <a:prstGeom prst="round2SameRect">
            <a:avLst>
              <a:gd name="adj1" fmla="val 3122"/>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4651248" y="1680881"/>
            <a:ext cx="3273552" cy="1640541"/>
          </a:xfrm>
        </p:spPr>
        <p:txBody>
          <a:bodyPr vert="horz" lIns="91440" tIns="0" rIns="91440" bIns="0" rtlCol="0" anchor="b" anchorCtr="0">
            <a:noAutofit/>
          </a:bodyPr>
          <a:lstStyle>
            <a:lvl1pPr algn="ct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651248" y="3384176"/>
            <a:ext cx="3273552" cy="530352"/>
          </a:xfrm>
        </p:spPr>
        <p:txBody>
          <a:bodyPr vert="horz" lIns="91440" tIns="0" rIns="91440" bIns="0" rtlCol="0">
            <a:normAutofit/>
          </a:bodyPr>
          <a:lstStyle>
            <a:lvl1pPr marL="0" indent="0" algn="ct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a:lstStyle>
            <a:lvl1pPr>
              <a:buNone/>
              <a:defRPr/>
            </a:lvl1pPr>
          </a:lstStyle>
          <a:p>
            <a:r>
              <a:rPr lang="en-US"/>
              <a:t>Drag picture to placeholder or click icon to add</a:t>
            </a:r>
            <a:endParaRPr/>
          </a:p>
        </p:txBody>
      </p:sp>
      <p:sp>
        <p:nvSpPr>
          <p:cNvPr id="2" name="Title 1"/>
          <p:cNvSpPr>
            <a:spLocks noGrp="1"/>
          </p:cNvSpPr>
          <p:nvPr>
            <p:ph type="title"/>
          </p:nvPr>
        </p:nvSpPr>
        <p:spPr>
          <a:xfrm>
            <a:off x="3426758" y="5069541"/>
            <a:ext cx="4924425" cy="662519"/>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a:lstStyle>
            <a:lvl1pPr>
              <a:buNone/>
              <a:defRPr/>
            </a:lvl1pPr>
          </a:lstStyle>
          <a:p>
            <a:r>
              <a:rPr lang="en-US"/>
              <a:t>Drag picture to placeholder or click icon to add</a:t>
            </a:r>
            <a:endParaRPr/>
          </a:p>
        </p:txBody>
      </p:sp>
      <p:sp>
        <p:nvSpPr>
          <p:cNvPr id="2" name="Title 1"/>
          <p:cNvSpPr>
            <a:spLocks noGrp="1"/>
          </p:cNvSpPr>
          <p:nvPr>
            <p:ph type="title"/>
          </p:nvPr>
        </p:nvSpPr>
        <p:spPr>
          <a:xfrm>
            <a:off x="2948318" y="3904812"/>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a:lstStyle>
            <a:lvl1pPr marL="0" indent="0">
              <a:buNone/>
              <a:defRPr/>
            </a:lvl1pPr>
          </a:lstStyle>
          <a:p>
            <a:r>
              <a:rPr lang="en-US"/>
              <a:t>Drag picture to placeholder or click icon to add</a:t>
            </a:r>
            <a:endParaRPr/>
          </a:p>
        </p:txBody>
      </p:sp>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a:t>Drag picture to placeholder or click icon to add</a:t>
            </a:r>
            <a:endParaRPr/>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a:t>Drag picture to placeholder or click icon to add</a:t>
            </a:r>
            <a:endParaRPr/>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7" name="Text Placeholder 3"/>
          <p:cNvSpPr>
            <a:spLocks noGrp="1"/>
          </p:cNvSpPr>
          <p:nvPr>
            <p:ph type="body" sz="half" idx="15"/>
          </p:nvPr>
        </p:nvSpPr>
        <p:spPr>
          <a:xfrm>
            <a:off x="5840505" y="4108759"/>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1" name="Text Placeholder 3"/>
          <p:cNvSpPr>
            <a:spLocks noGrp="1"/>
          </p:cNvSpPr>
          <p:nvPr>
            <p:ph type="body" sz="half" idx="16"/>
          </p:nvPr>
        </p:nvSpPr>
        <p:spPr>
          <a:xfrm>
            <a:off x="5840505" y="34426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3" name="Text Placeholder 3"/>
          <p:cNvSpPr>
            <a:spLocks noGrp="1"/>
          </p:cNvSpPr>
          <p:nvPr>
            <p:ph type="body" sz="half" idx="19"/>
          </p:nvPr>
        </p:nvSpPr>
        <p:spPr>
          <a:xfrm>
            <a:off x="5840505" y="3133941"/>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3"/>
          <p:cNvSpPr>
            <a:spLocks noGrp="1"/>
          </p:cNvSpPr>
          <p:nvPr>
            <p:ph type="body" sz="half" idx="20"/>
          </p:nvPr>
        </p:nvSpPr>
        <p:spPr>
          <a:xfrm>
            <a:off x="5840505" y="24520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8" name="Text Placeholder 3"/>
          <p:cNvSpPr>
            <a:spLocks noGrp="1"/>
          </p:cNvSpPr>
          <p:nvPr>
            <p:ph type="body" sz="half" idx="22"/>
          </p:nvPr>
        </p:nvSpPr>
        <p:spPr>
          <a:xfrm>
            <a:off x="5840505" y="4462815"/>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en-US"/>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normAutofit/>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a:lstStyle>
            <a:lvl1pPr algn="ctr">
              <a:defRPr sz="900">
                <a:solidFill>
                  <a:schemeClr val="bg1">
                    <a:lumMod val="75000"/>
                  </a:schemeClr>
                </a:solidFill>
              </a:defRPr>
            </a:lvl1pPr>
          </a:lstStyle>
          <a:p>
            <a:fld id="{7814D5B1-996B-2D45-822E-78D3A1BF7196}" type="slidenum">
              <a:rPr lang="en-US" smtClean="0"/>
              <a:t>‹#›</a:t>
            </a:fld>
            <a:endParaRPr lang="en-US"/>
          </a:p>
        </p:txBody>
      </p:sp>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a:lstStyle>
            <a:lvl1pPr marL="0" indent="0">
              <a:buNone/>
              <a:defRPr/>
            </a:lvl1pPr>
          </a:lstStyle>
          <a:p>
            <a:r>
              <a:rPr lang="en-US"/>
              <a:t>Drag picture to placeholder or click icon to add</a:t>
            </a:r>
            <a:endParaRPr/>
          </a:p>
        </p:txBody>
      </p:sp>
      <p:grpSp>
        <p:nvGrpSpPr>
          <p:cNvPr id="8" name="Group 25"/>
          <p:cNvGrpSpPr>
            <a:grpSpLocks noChangeAspect="1"/>
          </p:cNvGrpSpPr>
          <p:nvPr/>
        </p:nvGrpSpPr>
        <p:grpSpPr>
          <a:xfrm>
            <a:off x="2071048" y="1842448"/>
            <a:ext cx="1466879" cy="1676400"/>
            <a:chOff x="1230573" y="1890215"/>
            <a:chExt cx="1444388" cy="1650696"/>
          </a:xfrm>
        </p:grpSpPr>
        <p:sp>
          <p:nvSpPr>
            <p:cNvPr id="27" name="Oval 2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56447" y="3114115"/>
            <a:ext cx="3276600" cy="1162050"/>
          </a:xfrm>
        </p:spPr>
        <p:txBody>
          <a:bodyPr tIns="0" bIns="0" anchor="b" anchorCtr="0">
            <a:noAutofit/>
          </a:bodyPr>
          <a:lstStyle>
            <a:lvl1pPr algn="ctr">
              <a:lnSpc>
                <a:spcPts val="4000"/>
              </a:lnSpc>
              <a:defRPr sz="36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grpSp>
        <p:nvGrpSpPr>
          <p:cNvPr id="8" name="Group 16"/>
          <p:cNvGrpSpPr/>
          <p:nvPr/>
        </p:nvGrpSpPr>
        <p:grpSpPr>
          <a:xfrm>
            <a:off x="222912" y="1254456"/>
            <a:ext cx="7892388" cy="3918778"/>
            <a:chOff x="222912" y="1254456"/>
            <a:chExt cx="7892388" cy="3918778"/>
          </a:xfrm>
        </p:grpSpPr>
        <p:sp>
          <p:nvSpPr>
            <p:cNvPr id="7" name="Rounded Rectangle 6"/>
            <p:cNvSpPr/>
            <p:nvPr/>
          </p:nvSpPr>
          <p:spPr>
            <a:xfrm>
              <a:off x="1028700" y="1600200"/>
              <a:ext cx="7086600" cy="3474720"/>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9"/>
            <p:cNvGrpSpPr/>
            <p:nvPr/>
          </p:nvGrpSpPr>
          <p:grpSpPr>
            <a:xfrm>
              <a:off x="222912" y="1254456"/>
              <a:ext cx="3429000" cy="3918778"/>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3724182" y="2021541"/>
            <a:ext cx="4200618" cy="1362075"/>
          </a:xfrm>
        </p:spPr>
        <p:txBody>
          <a:bodyPr vert="horz" lIns="91440" tIns="0" rIns="91440" bIns="0" rtlCol="0" anchor="b" anchorCtr="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3321424" y="3388659"/>
            <a:ext cx="4603376" cy="1083328"/>
          </a:xfrm>
        </p:spPr>
        <p:txBody>
          <a:bodyPr vert="horz" lIns="91440" tIns="0" rIns="9144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3200" y="6356350"/>
            <a:ext cx="2133600" cy="365125"/>
          </a:xfrm>
        </p:spPr>
        <p:txBody>
          <a:bodyPr/>
          <a:lstStyle/>
          <a:p>
            <a:fld id="{3910A33E-589E-884F-A159-86FDBE995CE8}"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7814D5B1-996B-2D45-822E-78D3A1BF719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pSp>
        <p:nvGrpSpPr>
          <p:cNvPr id="8" name="Group 13"/>
          <p:cNvGrpSpPr/>
          <p:nvPr/>
        </p:nvGrpSpPr>
        <p:grpSpPr>
          <a:xfrm>
            <a:off x="7418696" y="457200"/>
            <a:ext cx="914400" cy="914400"/>
            <a:chOff x="842682" y="2971800"/>
            <a:chExt cx="914400" cy="914400"/>
          </a:xfrm>
        </p:grpSpPr>
        <p:sp>
          <p:nvSpPr>
            <p:cNvPr id="15"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p:nvGrpSpPr>
          <p:grpSpPr>
            <a:xfrm>
              <a:off x="948372" y="3034353"/>
              <a:ext cx="700732" cy="800823"/>
              <a:chOff x="1230573" y="1890215"/>
              <a:chExt cx="1444388" cy="1650696"/>
            </a:xfrm>
          </p:grpSpPr>
          <p:sp>
            <p:nvSpPr>
              <p:cNvPr id="17" name="Oval 1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744070" y="224118"/>
            <a:ext cx="4800600" cy="886968"/>
          </a:xfrm>
        </p:spPr>
        <p:txBody>
          <a:bodyPr lIns="45720"/>
          <a:lstStyle/>
          <a:p>
            <a:r>
              <a:rPr lang="en-US"/>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21040" y="363071"/>
            <a:ext cx="609600" cy="365125"/>
          </a:xfrm>
        </p:spPr>
        <p:txBody>
          <a:bodyPr/>
          <a:lstStyle/>
          <a:p>
            <a:fld id="{7814D5B1-996B-2D45-822E-78D3A1BF719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3910A33E-589E-884F-A159-86FDBE995CE8}"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321729" y="365760"/>
            <a:ext cx="609600" cy="365125"/>
          </a:xfrm>
        </p:spPr>
        <p:txBody>
          <a:bodyPr vert="horz" lIns="91440" tIns="45720" rIns="91440" bIns="45720" rtlCol="0" anchor="ctr"/>
          <a:lstStyle>
            <a:lvl1pPr marL="0" algn="l" defTabSz="914400" rtl="0" eaLnBrk="1" latinLnBrk="0" hangingPunct="1">
              <a:defRPr sz="1800" b="1" kern="1200">
                <a:solidFill>
                  <a:schemeClr val="accent1"/>
                </a:solidFill>
                <a:latin typeface="+mn-lt"/>
                <a:ea typeface="+mn-ea"/>
                <a:cs typeface="+mn-cs"/>
              </a:defRPr>
            </a:lvl1pPr>
          </a:lstStyle>
          <a:p>
            <a:fld id="{7814D5B1-996B-2D45-822E-78D3A1BF7196}" type="slidenum">
              <a:rPr lang="en-US" smtClean="0"/>
              <a:t>‹#›</a:t>
            </a:fld>
            <a:endParaRPr lang="en-US"/>
          </a:p>
        </p:txBody>
      </p:sp>
      <p:grpSp>
        <p:nvGrpSpPr>
          <p:cNvPr id="10" name="Group 15"/>
          <p:cNvGrpSpPr/>
          <p:nvPr/>
        </p:nvGrpSpPr>
        <p:grpSpPr>
          <a:xfrm>
            <a:off x="7418696" y="457200"/>
            <a:ext cx="914400" cy="914400"/>
            <a:chOff x="842682" y="2971800"/>
            <a:chExt cx="914400" cy="914400"/>
          </a:xfrm>
        </p:grpSpPr>
        <p:sp>
          <p:nvSpPr>
            <p:cNvPr id="17"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a:grpSpLocks noChangeAspect="1"/>
            </p:cNvGrpSpPr>
            <p:nvPr/>
          </p:nvGrpSpPr>
          <p:grpSpPr>
            <a:xfrm>
              <a:off x="948372" y="3034353"/>
              <a:ext cx="700732" cy="800823"/>
              <a:chOff x="1230573" y="1890215"/>
              <a:chExt cx="1444388" cy="1650696"/>
            </a:xfrm>
          </p:grpSpPr>
          <p:sp>
            <p:nvSpPr>
              <p:cNvPr id="19" name="Oval 1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a:t>Click to edit Master title style</a:t>
            </a:r>
            <a:endParaRPr/>
          </a:p>
        </p:txBody>
      </p:sp>
      <p:sp>
        <p:nvSpPr>
          <p:cNvPr id="3" name="Date Placeholder 2"/>
          <p:cNvSpPr>
            <a:spLocks noGrp="1"/>
          </p:cNvSpPr>
          <p:nvPr>
            <p:ph type="dt" sz="half" idx="10"/>
          </p:nvPr>
        </p:nvSpPr>
        <p:spPr/>
        <p:txBody>
          <a:bodyPr/>
          <a:lstStyle/>
          <a:p>
            <a:fld id="{3910A33E-589E-884F-A159-86FDBE995CE8}"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321040" y="365760"/>
            <a:ext cx="609600" cy="365125"/>
          </a:xfrm>
        </p:spPr>
        <p:txBody>
          <a:bodyPr/>
          <a:lstStyle/>
          <a:p>
            <a:fld id="{7814D5B1-996B-2D45-822E-78D3A1BF7196}" type="slidenum">
              <a:rPr lang="en-US" smtClean="0"/>
              <a:t>‹#›</a:t>
            </a:fld>
            <a:endParaRPr lang="en-US"/>
          </a:p>
        </p:txBody>
      </p:sp>
      <p:grpSp>
        <p:nvGrpSpPr>
          <p:cNvPr id="6" name="Group 8"/>
          <p:cNvGrpSpPr/>
          <p:nvPr/>
        </p:nvGrpSpPr>
        <p:grpSpPr>
          <a:xfrm>
            <a:off x="7418696" y="457200"/>
            <a:ext cx="914400" cy="914400"/>
            <a:chOff x="842682" y="2971800"/>
            <a:chExt cx="914400" cy="914400"/>
          </a:xfrm>
        </p:grpSpPr>
        <p:sp>
          <p:nvSpPr>
            <p:cNvPr id="10"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0"/>
            <p:cNvGrpSpPr>
              <a:grpSpLocks noChangeAspect="1"/>
            </p:cNvGrpSpPr>
            <p:nvPr/>
          </p:nvGrpSpPr>
          <p:grpSpPr>
            <a:xfrm>
              <a:off x="948372" y="3034353"/>
              <a:ext cx="700732" cy="800823"/>
              <a:chOff x="1230573" y="1890215"/>
              <a:chExt cx="1444388" cy="1650696"/>
            </a:xfrm>
          </p:grpSpPr>
          <p:sp>
            <p:nvSpPr>
              <p:cNvPr id="12" name="Oval 11"/>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0A33E-589E-884F-A159-86FDBE995CE8}"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321040" y="365760"/>
            <a:ext cx="609600" cy="365125"/>
          </a:xfrm>
        </p:spPr>
        <p:txBody>
          <a:bodyPr/>
          <a:lstStyle/>
          <a:p>
            <a:fld id="{7814D5B1-996B-2D45-822E-78D3A1BF7196}" type="slidenum">
              <a:rPr lang="en-US" smtClean="0"/>
              <a:t>‹#›</a:t>
            </a:fld>
            <a:endParaRPr lang="en-US"/>
          </a:p>
        </p:txBody>
      </p:sp>
      <p:grpSp>
        <p:nvGrpSpPr>
          <p:cNvPr id="5" name="Group 7"/>
          <p:cNvGrpSpPr/>
          <p:nvPr/>
        </p:nvGrpSpPr>
        <p:grpSpPr>
          <a:xfrm>
            <a:off x="7418696" y="457200"/>
            <a:ext cx="914400" cy="914400"/>
            <a:chOff x="842682" y="2971800"/>
            <a:chExt cx="914400" cy="914400"/>
          </a:xfrm>
        </p:grpSpPr>
        <p:sp>
          <p:nvSpPr>
            <p:cNvPr id="9"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10"/>
            <p:cNvGrpSpPr>
              <a:grpSpLocks noChangeAspect="1"/>
            </p:cNvGrpSpPr>
            <p:nvPr/>
          </p:nvGrpSpPr>
          <p:grpSpPr>
            <a:xfrm>
              <a:off x="948372" y="3034353"/>
              <a:ext cx="700732" cy="800823"/>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nchor="b"/>
          <a:lstStyle>
            <a:lvl1pPr algn="l">
              <a:defRPr sz="2200" b="0"/>
            </a:lvl1pPr>
          </a:lstStyle>
          <a:p>
            <a:r>
              <a:rPr lang="en-US"/>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10A33E-589E-884F-A159-86FDBE995CE8}"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4D5B1-996B-2D45-822E-78D3A1BF719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900" b="1">
                <a:solidFill>
                  <a:schemeClr val="bg1">
                    <a:lumMod val="75000"/>
                  </a:schemeClr>
                </a:solidFill>
              </a:defRPr>
            </a:lvl1pPr>
          </a:lstStyle>
          <a:p>
            <a:fld id="{3910A33E-589E-884F-A159-86FDBE995CE8}" type="datetimeFigureOut">
              <a:rPr lang="en-US" smtClean="0"/>
              <a:t>12/12/2019</a:t>
            </a:fld>
            <a:endParaRPr lang="en-US"/>
          </a:p>
        </p:txBody>
      </p:sp>
      <p:sp>
        <p:nvSpPr>
          <p:cNvPr id="2" name="Title Placeholder 1"/>
          <p:cNvSpPr>
            <a:spLocks noGrp="1"/>
          </p:cNvSpPr>
          <p:nvPr>
            <p:ph type="title"/>
          </p:nvPr>
        </p:nvSpPr>
        <p:spPr>
          <a:xfrm>
            <a:off x="3429000" y="685800"/>
            <a:ext cx="4948238" cy="886968"/>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3429000" y="2020888"/>
            <a:ext cx="4946602" cy="41052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900" b="1">
                <a:solidFill>
                  <a:schemeClr val="bg1">
                    <a:lumMod val="75000"/>
                  </a:schemeClr>
                </a:solidFill>
              </a:defRPr>
            </a:lvl1pPr>
          </a:lstStyle>
          <a:p>
            <a:endParaRPr lang="en-US"/>
          </a:p>
        </p:txBody>
      </p:sp>
      <p:sp>
        <p:nvSpPr>
          <p:cNvPr id="6" name="Slide Number Placeholder 5"/>
          <p:cNvSpPr>
            <a:spLocks noGrp="1"/>
          </p:cNvSpPr>
          <p:nvPr>
            <p:ph type="sldNum" sz="quarter" idx="4"/>
          </p:nvPr>
        </p:nvSpPr>
        <p:spPr>
          <a:xfrm>
            <a:off x="1752600" y="2877671"/>
            <a:ext cx="609600" cy="365125"/>
          </a:xfrm>
          <a:prstGeom prst="rect">
            <a:avLst/>
          </a:prstGeom>
        </p:spPr>
        <p:txBody>
          <a:bodyPr vert="horz" lIns="91440" tIns="45720" rIns="91440" bIns="45720" rtlCol="0" anchor="ctr"/>
          <a:lstStyle>
            <a:lvl1pPr algn="l">
              <a:defRPr sz="1800" b="1">
                <a:solidFill>
                  <a:schemeClr val="accent1"/>
                </a:solidFill>
              </a:defRPr>
            </a:lvl1pPr>
          </a:lstStyle>
          <a:p>
            <a:fld id="{7814D5B1-996B-2D45-822E-78D3A1BF7196}" type="slidenum">
              <a:rPr lang="en-US" smtClean="0"/>
              <a:t>‹#›</a:t>
            </a:fld>
            <a:endParaRPr lang="en-US"/>
          </a:p>
        </p:txBody>
      </p:sp>
      <p:grpSp>
        <p:nvGrpSpPr>
          <p:cNvPr id="7" name="Group 18"/>
          <p:cNvGrpSpPr/>
          <p:nvPr/>
        </p:nvGrpSpPr>
        <p:grpSpPr>
          <a:xfrm>
            <a:off x="842682" y="2971800"/>
            <a:ext cx="914400" cy="914400"/>
            <a:chOff x="842682" y="2971800"/>
            <a:chExt cx="914400" cy="914400"/>
          </a:xfrm>
        </p:grpSpPr>
        <p:sp>
          <p:nvSpPr>
            <p:cNvPr id="8" name="Rounded Rectangle 7"/>
            <p:cNvSpPr/>
            <p:nvPr userDrawn="1"/>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userDrawn="1"/>
          </p:nvGrpSpPr>
          <p:grpSpPr>
            <a:xfrm>
              <a:off x="948372" y="3034352"/>
              <a:ext cx="700732" cy="800822"/>
              <a:chOff x="1230573" y="1890215"/>
              <a:chExt cx="1444388" cy="1650696"/>
            </a:xfrm>
          </p:grpSpPr>
          <p:sp>
            <p:nvSpPr>
              <p:cNvPr id="12" name="Oval 11"/>
              <p:cNvSpPr/>
              <p:nvPr userDrawn="1"/>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userDrawn="1"/>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userDrawn="1"/>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userDrawn="1"/>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accent1"/>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28800" indent="-227013"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5813" indent="-227013" algn="l" defTabSz="914400" rtl="0" eaLnBrk="1" latinLnBrk="0" hangingPunct="1">
        <a:spcBef>
          <a:spcPct val="20000"/>
        </a:spcBef>
        <a:buClr>
          <a:schemeClr val="accent1"/>
        </a:buClr>
        <a:buSzPct val="13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4747" y="836791"/>
            <a:ext cx="8486813" cy="2382396"/>
          </a:xfrm>
        </p:spPr>
        <p:txBody>
          <a:bodyPr/>
          <a:lstStyle/>
          <a:p>
            <a:r>
              <a:rPr lang="en-US" sz="3200" b="1" dirty="0">
                <a:solidFill>
                  <a:schemeClr val="accent6">
                    <a:lumMod val="75000"/>
                  </a:schemeClr>
                </a:solidFill>
                <a:latin typeface="Times New Roman"/>
                <a:cs typeface="Times New Roman"/>
              </a:rPr>
              <a:t>Uteruses Owned by the State: Mo Yan’s Fiction about the One-Child Policy</a:t>
            </a:r>
            <a:endParaRPr lang="en-US" sz="3200" b="1" dirty="0">
              <a:solidFill>
                <a:schemeClr val="accent6">
                  <a:lumMod val="75000"/>
                </a:schemeClr>
              </a:solidFill>
            </a:endParaRPr>
          </a:p>
        </p:txBody>
      </p:sp>
      <p:sp>
        <p:nvSpPr>
          <p:cNvPr id="3" name="Subtitle 2"/>
          <p:cNvSpPr>
            <a:spLocks noGrp="1"/>
          </p:cNvSpPr>
          <p:nvPr>
            <p:ph type="subTitle" idx="1"/>
          </p:nvPr>
        </p:nvSpPr>
        <p:spPr>
          <a:xfrm>
            <a:off x="1191304" y="3652350"/>
            <a:ext cx="6733497" cy="728500"/>
          </a:xfrm>
        </p:spPr>
        <p:txBody>
          <a:bodyPr>
            <a:noAutofit/>
          </a:bodyPr>
          <a:lstStyle/>
          <a:p>
            <a:r>
              <a:rPr lang="en-US" sz="2000" dirty="0">
                <a:solidFill>
                  <a:srgbClr val="570D9C"/>
                </a:solidFill>
                <a:latin typeface="Times New Roman"/>
                <a:cs typeface="Times New Roman"/>
              </a:rPr>
              <a:t>Shelley W. Chan</a:t>
            </a:r>
          </a:p>
          <a:p>
            <a:r>
              <a:rPr lang="en-US" sz="2000" dirty="0">
                <a:solidFill>
                  <a:srgbClr val="570D9C"/>
                </a:solidFill>
                <a:latin typeface="Times New Roman"/>
                <a:cs typeface="Times New Roman"/>
              </a:rPr>
              <a:t>Wittenberg University</a:t>
            </a:r>
          </a:p>
        </p:txBody>
      </p:sp>
    </p:spTree>
    <p:extLst>
      <p:ext uri="{BB962C8B-B14F-4D97-AF65-F5344CB8AC3E}">
        <p14:creationId xmlns:p14="http://schemas.microsoft.com/office/powerpoint/2010/main" val="187041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09" y="187049"/>
            <a:ext cx="8860943" cy="659588"/>
          </a:xfrm>
        </p:spPr>
        <p:txBody>
          <a:bodyPr/>
          <a:lstStyle/>
          <a:p>
            <a:r>
              <a:rPr lang="en-US" b="1" dirty="0">
                <a:solidFill>
                  <a:srgbClr val="667730"/>
                </a:solidFill>
                <a:latin typeface="Times New Roman"/>
                <a:cs typeface="Times New Roman"/>
              </a:rPr>
              <a:t>Mo Yan’s Writing about the One-Child Policy (cont.)</a:t>
            </a:r>
            <a:endParaRPr lang="en-US" dirty="0"/>
          </a:p>
        </p:txBody>
      </p:sp>
      <p:sp>
        <p:nvSpPr>
          <p:cNvPr id="3" name="Content Placeholder 2"/>
          <p:cNvSpPr>
            <a:spLocks noGrp="1"/>
          </p:cNvSpPr>
          <p:nvPr>
            <p:ph idx="1"/>
          </p:nvPr>
        </p:nvSpPr>
        <p:spPr>
          <a:xfrm>
            <a:off x="2215235" y="1004150"/>
            <a:ext cx="6626015" cy="5522825"/>
          </a:xfrm>
        </p:spPr>
        <p:txBody>
          <a:bodyPr/>
          <a:lstStyle/>
          <a:p>
            <a:r>
              <a:rPr lang="en-US" sz="2000" b="1" dirty="0">
                <a:solidFill>
                  <a:srgbClr val="667730"/>
                </a:solidFill>
                <a:latin typeface="Times New Roman"/>
                <a:cs typeface="Times New Roman"/>
              </a:rPr>
              <a:t>“Explosions” </a:t>
            </a:r>
            <a:r>
              <a:rPr lang="en-US" sz="2000" b="1" dirty="0">
                <a:solidFill>
                  <a:srgbClr val="667730"/>
                </a:solidFill>
              </a:rPr>
              <a:t>(cont.)</a:t>
            </a:r>
          </a:p>
          <a:p>
            <a:pPr marL="0" indent="0">
              <a:buNone/>
            </a:pPr>
            <a:r>
              <a:rPr lang="en-US" sz="2000" b="1" dirty="0">
                <a:solidFill>
                  <a:srgbClr val="667730"/>
                </a:solidFill>
                <a:latin typeface="Times New Roman"/>
                <a:cs typeface="Times New Roman"/>
              </a:rPr>
              <a:t>--“I push the cart up the mountain, each and every muscle slack as a worn-out spring. I’m not straining my muscles, I’m straining my frame, my teeth, my porridge-thick consciousness. The distance from the slope to the mountain top is short and thin as a knife-edge. I feel the brink of the flat summit through the cart-wheels. I smell the raw scent of the wild grass and flowers. The honeybee’s golden down-covered bodies attack the gently drifting butterflies like whistling bullets…”</a:t>
            </a:r>
          </a:p>
          <a:p>
            <a:pPr marL="0" indent="0">
              <a:buNone/>
            </a:pPr>
            <a:r>
              <a:rPr lang="en-US" sz="2000" b="1" dirty="0">
                <a:solidFill>
                  <a:srgbClr val="667730"/>
                </a:solidFill>
                <a:latin typeface="Times New Roman"/>
                <a:cs typeface="Times New Roman"/>
              </a:rPr>
              <a:t>(Janice </a:t>
            </a:r>
            <a:r>
              <a:rPr lang="en-US" sz="2000" b="1" dirty="0" err="1">
                <a:solidFill>
                  <a:srgbClr val="667730"/>
                </a:solidFill>
                <a:latin typeface="Times New Roman"/>
                <a:cs typeface="Times New Roman"/>
              </a:rPr>
              <a:t>Wickeri’s</a:t>
            </a:r>
            <a:r>
              <a:rPr lang="en-US" sz="2000" b="1" dirty="0">
                <a:solidFill>
                  <a:srgbClr val="667730"/>
                </a:solidFill>
                <a:latin typeface="Times New Roman"/>
                <a:cs typeface="Times New Roman"/>
              </a:rPr>
              <a:t> translation)</a:t>
            </a:r>
          </a:p>
          <a:p>
            <a:endParaRPr lang="en-US" dirty="0"/>
          </a:p>
        </p:txBody>
      </p:sp>
    </p:spTree>
    <p:extLst>
      <p:ext uri="{BB962C8B-B14F-4D97-AF65-F5344CB8AC3E}">
        <p14:creationId xmlns:p14="http://schemas.microsoft.com/office/powerpoint/2010/main" val="3006752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056" y="118136"/>
            <a:ext cx="8427740" cy="767880"/>
          </a:xfrm>
        </p:spPr>
        <p:txBody>
          <a:bodyPr/>
          <a:lstStyle/>
          <a:p>
            <a:r>
              <a:rPr lang="en-US" b="1" dirty="0">
                <a:solidFill>
                  <a:srgbClr val="667730"/>
                </a:solidFill>
                <a:latin typeface="Times New Roman"/>
                <a:cs typeface="Times New Roman"/>
              </a:rPr>
              <a:t>Mo Yan’s Writing about the One-Child Policy (cont.)</a:t>
            </a:r>
          </a:p>
        </p:txBody>
      </p:sp>
      <p:sp>
        <p:nvSpPr>
          <p:cNvPr id="3" name="Content Placeholder 2"/>
          <p:cNvSpPr>
            <a:spLocks noGrp="1"/>
          </p:cNvSpPr>
          <p:nvPr>
            <p:ph idx="1"/>
          </p:nvPr>
        </p:nvSpPr>
        <p:spPr>
          <a:xfrm>
            <a:off x="1831261" y="1053373"/>
            <a:ext cx="6911535" cy="5473601"/>
          </a:xfrm>
        </p:spPr>
        <p:txBody>
          <a:bodyPr>
            <a:normAutofit fontScale="70000" lnSpcReduction="20000"/>
          </a:bodyPr>
          <a:lstStyle/>
          <a:p>
            <a:r>
              <a:rPr lang="en-US" sz="2600" b="1" i="1" dirty="0">
                <a:solidFill>
                  <a:srgbClr val="667730"/>
                </a:solidFill>
                <a:latin typeface="Times New Roman"/>
                <a:cs typeface="Times New Roman"/>
              </a:rPr>
              <a:t>Frog</a:t>
            </a:r>
          </a:p>
          <a:p>
            <a:pPr marL="0" indent="0">
              <a:buNone/>
            </a:pPr>
            <a:r>
              <a:rPr lang="en-US" sz="2600" b="1" dirty="0">
                <a:solidFill>
                  <a:srgbClr val="667730"/>
                </a:solidFill>
                <a:latin typeface="Times New Roman"/>
                <a:cs typeface="Times New Roman"/>
              </a:rPr>
              <a:t>--“I see it as a work of self-criticism… I’m guilty… I even asked my wife to have an abortion for the sake of my own future.”	</a:t>
            </a:r>
          </a:p>
          <a:p>
            <a:pPr marL="0" indent="0">
              <a:buNone/>
            </a:pPr>
            <a:r>
              <a:rPr lang="en-US" sz="2600" b="1" dirty="0">
                <a:solidFill>
                  <a:srgbClr val="667730"/>
                </a:solidFill>
                <a:latin typeface="Times New Roman"/>
                <a:cs typeface="Times New Roman"/>
              </a:rPr>
              <a:t>--“As a father, I have always felt that everybody should have as many children as he likes. As an officer, however, I had to obey the rule which applies to every official: one child, no more. China’s population issue is not solved easily. I am sure of one thing only: Nobody must be stopped from having a child by means of violence.” (Interview with Der Spiegel, 2/26/2013)</a:t>
            </a:r>
          </a:p>
          <a:p>
            <a:pPr marL="0" indent="0">
              <a:buNone/>
            </a:pPr>
            <a:r>
              <a:rPr lang="en-US" altLang="zh-CN" sz="2600" b="1" dirty="0">
                <a:solidFill>
                  <a:srgbClr val="667730"/>
                </a:solidFill>
                <a:latin typeface="Times New Roman"/>
                <a:cs typeface="Times New Roman"/>
              </a:rPr>
              <a:t>--</a:t>
            </a:r>
            <a:r>
              <a:rPr lang="en-US" altLang="zh-CN" sz="2600" b="1" i="1" dirty="0">
                <a:solidFill>
                  <a:srgbClr val="667730"/>
                </a:solidFill>
                <a:latin typeface="Times New Roman"/>
                <a:cs typeface="Times New Roman"/>
              </a:rPr>
              <a:t>wa</a:t>
            </a:r>
            <a:r>
              <a:rPr lang="en-US" altLang="zh-CN" sz="2600" b="1" dirty="0">
                <a:solidFill>
                  <a:srgbClr val="667730"/>
                </a:solidFill>
                <a:latin typeface="Times New Roman"/>
                <a:cs typeface="Times New Roman"/>
              </a:rPr>
              <a:t>: </a:t>
            </a:r>
            <a:r>
              <a:rPr lang="zh-CN" altLang="en-US" sz="2600" b="1" dirty="0">
                <a:solidFill>
                  <a:srgbClr val="667730"/>
                </a:solidFill>
                <a:latin typeface="Times New Roman"/>
                <a:cs typeface="Times New Roman"/>
              </a:rPr>
              <a:t>蛙，娲，娃</a:t>
            </a:r>
            <a:endParaRPr lang="en-US" altLang="zh-CN" sz="2600" b="1" dirty="0">
              <a:solidFill>
                <a:srgbClr val="667730"/>
              </a:solidFill>
              <a:latin typeface="Times New Roman"/>
              <a:cs typeface="Times New Roman"/>
            </a:endParaRPr>
          </a:p>
          <a:p>
            <a:pPr marL="0" indent="0">
              <a:buNone/>
            </a:pPr>
            <a:r>
              <a:rPr lang="en-US" altLang="zh-TW" sz="2600" b="1" dirty="0">
                <a:solidFill>
                  <a:srgbClr val="577204"/>
                </a:solidFill>
                <a:latin typeface="Times New Roman"/>
                <a:cs typeface="Times New Roman"/>
              </a:rPr>
              <a:t>--</a:t>
            </a:r>
            <a:r>
              <a:rPr lang="en-US" sz="2600" b="1" dirty="0" err="1">
                <a:solidFill>
                  <a:srgbClr val="577204"/>
                </a:solidFill>
                <a:latin typeface="Times New Roman"/>
                <a:cs typeface="Times New Roman"/>
              </a:rPr>
              <a:t>Gugu</a:t>
            </a:r>
            <a:r>
              <a:rPr lang="en-US" sz="2600" b="1" dirty="0">
                <a:solidFill>
                  <a:srgbClr val="577204"/>
                </a:solidFill>
                <a:latin typeface="Times New Roman"/>
                <a:cs typeface="Times New Roman"/>
              </a:rPr>
              <a:t> pulled the chain on a hundred-watt bulb near the wall, bringing the room into sharp focus. Every window in the three rooms was bricked up. Latticed wooden racks fronted the eastern, southern, and northern walls, each little square occupied by a clay doll.</a:t>
            </a:r>
          </a:p>
          <a:p>
            <a:pPr marL="0" indent="0">
              <a:buNone/>
            </a:pPr>
            <a:r>
              <a:rPr lang="en-US" altLang="zh-TW" sz="2600" b="1" dirty="0">
                <a:solidFill>
                  <a:srgbClr val="577204"/>
                </a:solidFill>
                <a:latin typeface="Times New Roman"/>
                <a:cs typeface="Times New Roman"/>
              </a:rPr>
              <a:t>--</a:t>
            </a:r>
            <a:r>
              <a:rPr lang="en-US" sz="2600" b="1" dirty="0" err="1">
                <a:solidFill>
                  <a:srgbClr val="577204"/>
                </a:solidFill>
                <a:latin typeface="Times New Roman"/>
                <a:cs typeface="Times New Roman"/>
              </a:rPr>
              <a:t>Gugu</a:t>
            </a:r>
            <a:r>
              <a:rPr lang="en-US" sz="2600" b="1" dirty="0">
                <a:solidFill>
                  <a:srgbClr val="577204"/>
                </a:solidFill>
                <a:latin typeface="Times New Roman"/>
                <a:cs typeface="Times New Roman"/>
              </a:rPr>
              <a:t> placed the doll in her hands into the last square on the wall, then stepped back, lit three sticks of incense on an altar in the </a:t>
            </a:r>
            <a:r>
              <a:rPr lang="en-US" sz="2600" b="1" dirty="0" err="1">
                <a:solidFill>
                  <a:srgbClr val="577204"/>
                </a:solidFill>
                <a:latin typeface="Times New Roman"/>
                <a:cs typeface="Times New Roman"/>
              </a:rPr>
              <a:t>centre</a:t>
            </a:r>
            <a:r>
              <a:rPr lang="en-US" sz="2600" b="1" dirty="0">
                <a:solidFill>
                  <a:srgbClr val="577204"/>
                </a:solidFill>
                <a:latin typeface="Times New Roman"/>
                <a:cs typeface="Times New Roman"/>
              </a:rPr>
              <a:t> of the room, fell to her knees, brought her palms together, and muttered prayerfully. </a:t>
            </a:r>
          </a:p>
          <a:p>
            <a:endParaRPr lang="en-US" dirty="0"/>
          </a:p>
        </p:txBody>
      </p:sp>
    </p:spTree>
    <p:extLst>
      <p:ext uri="{BB962C8B-B14F-4D97-AF65-F5344CB8AC3E}">
        <p14:creationId xmlns:p14="http://schemas.microsoft.com/office/powerpoint/2010/main" val="635473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10" y="226426"/>
            <a:ext cx="8180328" cy="639899"/>
          </a:xfrm>
        </p:spPr>
        <p:txBody>
          <a:bodyPr/>
          <a:lstStyle/>
          <a:p>
            <a:r>
              <a:rPr lang="en-US" b="1" dirty="0">
                <a:solidFill>
                  <a:srgbClr val="667730"/>
                </a:solidFill>
                <a:latin typeface="Times New Roman"/>
                <a:cs typeface="Times New Roman"/>
              </a:rPr>
              <a:t>Mo Yan’s Writing about the One-Child Policy (cont.)</a:t>
            </a:r>
            <a:endParaRPr lang="en-US" dirty="0"/>
          </a:p>
        </p:txBody>
      </p:sp>
      <p:sp>
        <p:nvSpPr>
          <p:cNvPr id="3" name="Content Placeholder 2"/>
          <p:cNvSpPr>
            <a:spLocks noGrp="1"/>
          </p:cNvSpPr>
          <p:nvPr>
            <p:ph idx="1"/>
          </p:nvPr>
        </p:nvSpPr>
        <p:spPr>
          <a:xfrm>
            <a:off x="1949407" y="1043528"/>
            <a:ext cx="6852462" cy="5355467"/>
          </a:xfrm>
        </p:spPr>
        <p:txBody>
          <a:bodyPr/>
          <a:lstStyle/>
          <a:p>
            <a:r>
              <a:rPr lang="en-US" b="1" i="1" dirty="0">
                <a:solidFill>
                  <a:srgbClr val="667730"/>
                </a:solidFill>
                <a:latin typeface="Times New Roman"/>
                <a:cs typeface="Times New Roman"/>
              </a:rPr>
              <a:t>Frog</a:t>
            </a:r>
            <a:r>
              <a:rPr lang="zh-TW" altLang="en-US" b="1" dirty="0">
                <a:solidFill>
                  <a:srgbClr val="667730"/>
                </a:solidFill>
                <a:latin typeface="Times New Roman"/>
                <a:cs typeface="Times New Roman"/>
              </a:rPr>
              <a:t> </a:t>
            </a:r>
            <a:r>
              <a:rPr lang="en-US" altLang="zh-TW" b="1" dirty="0">
                <a:solidFill>
                  <a:srgbClr val="667730"/>
                </a:solidFill>
                <a:latin typeface="Times New Roman"/>
                <a:cs typeface="Times New Roman"/>
              </a:rPr>
              <a:t>(cont.)</a:t>
            </a:r>
          </a:p>
          <a:p>
            <a:pPr marL="0" indent="0">
              <a:buNone/>
            </a:pPr>
            <a:r>
              <a:rPr lang="en-US" b="1" dirty="0">
                <a:solidFill>
                  <a:srgbClr val="667730"/>
                </a:solidFill>
                <a:latin typeface="Times New Roman"/>
                <a:cs typeface="Times New Roman"/>
              </a:rPr>
              <a:t>--“Every child is unique and irreplaceable. Is it true that blood on one’s hands can never be washed away? Is it true that those souls haunted by a sense of guilt can never be freed?”</a:t>
            </a:r>
          </a:p>
          <a:p>
            <a:pPr marL="0" indent="0">
              <a:buNone/>
            </a:pPr>
            <a:r>
              <a:rPr lang="en-US" altLang="zh-TW" b="1" dirty="0">
                <a:solidFill>
                  <a:srgbClr val="667730"/>
                </a:solidFill>
                <a:latin typeface="Times New Roman"/>
                <a:cs typeface="Times New Roman"/>
              </a:rPr>
              <a:t>--</a:t>
            </a:r>
            <a:r>
              <a:rPr lang="en-US" b="1" dirty="0">
                <a:solidFill>
                  <a:srgbClr val="577204"/>
                </a:solidFill>
                <a:latin typeface="Times New Roman"/>
                <a:cs typeface="Times New Roman"/>
              </a:rPr>
              <a:t>“Even though she’s expressed remorse more frequently in recent years, saying she had blood on her hands, that’s history, and history is all about effects, not what caused them.” </a:t>
            </a:r>
          </a:p>
        </p:txBody>
      </p:sp>
    </p:spTree>
    <p:extLst>
      <p:ext uri="{BB962C8B-B14F-4D97-AF65-F5344CB8AC3E}">
        <p14:creationId xmlns:p14="http://schemas.microsoft.com/office/powerpoint/2010/main" val="2243775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983" y="275649"/>
            <a:ext cx="8121255" cy="630055"/>
          </a:xfrm>
        </p:spPr>
        <p:txBody>
          <a:bodyPr/>
          <a:lstStyle/>
          <a:p>
            <a:r>
              <a:rPr lang="en-US" altLang="zh-CN" b="1" dirty="0">
                <a:solidFill>
                  <a:srgbClr val="667730"/>
                </a:solidFill>
                <a:latin typeface="Times New Roman"/>
                <a:cs typeface="Times New Roman"/>
              </a:rPr>
              <a:t>China’s</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One-Child</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Policy</a:t>
            </a:r>
            <a:endParaRPr lang="en-US" b="1" dirty="0">
              <a:solidFill>
                <a:srgbClr val="667730"/>
              </a:solidFill>
              <a:latin typeface="Times New Roman"/>
              <a:cs typeface="Times New Roman"/>
            </a:endParaRPr>
          </a:p>
        </p:txBody>
      </p:sp>
      <p:sp>
        <p:nvSpPr>
          <p:cNvPr id="3" name="Content Placeholder 2"/>
          <p:cNvSpPr>
            <a:spLocks noGrp="1"/>
          </p:cNvSpPr>
          <p:nvPr>
            <p:ph idx="1"/>
          </p:nvPr>
        </p:nvSpPr>
        <p:spPr>
          <a:xfrm>
            <a:off x="2028171" y="1063218"/>
            <a:ext cx="7029681" cy="5794782"/>
          </a:xfrm>
        </p:spPr>
        <p:txBody>
          <a:bodyPr>
            <a:normAutofit fontScale="70000" lnSpcReduction="20000"/>
          </a:bodyPr>
          <a:lstStyle/>
          <a:p>
            <a:r>
              <a:rPr lang="en-US" sz="2900" b="1" dirty="0">
                <a:solidFill>
                  <a:srgbClr val="667730"/>
                </a:solidFill>
                <a:latin typeface="Times New Roman"/>
                <a:cs typeface="Times New Roman"/>
              </a:rPr>
              <a:t>Families were encouraged to have more children due to Mao Zedong’s (1893-1976) belief that population growth would empower the country;</a:t>
            </a:r>
          </a:p>
          <a:p>
            <a:r>
              <a:rPr lang="en-US" sz="2900" b="1" dirty="0">
                <a:solidFill>
                  <a:srgbClr val="667730"/>
                </a:solidFill>
                <a:latin typeface="Times New Roman"/>
                <a:cs typeface="Times New Roman"/>
              </a:rPr>
              <a:t>Life expectancy increased dramatically in the three decades after the People’s Republic was established (35/40--65/ years old);</a:t>
            </a:r>
          </a:p>
          <a:p>
            <a:r>
              <a:rPr lang="en-US" sz="2900" b="1" dirty="0">
                <a:solidFill>
                  <a:srgbClr val="667730"/>
                </a:solidFill>
                <a:latin typeface="Times New Roman"/>
                <a:cs typeface="Times New Roman"/>
              </a:rPr>
              <a:t>Mortality rate largely decreased: 20 per thousand in 1949--6.21 per thousand in 1979;</a:t>
            </a:r>
          </a:p>
          <a:p>
            <a:r>
              <a:rPr lang="en-US" sz="2900" b="1" dirty="0">
                <a:solidFill>
                  <a:srgbClr val="667730"/>
                </a:solidFill>
                <a:latin typeface="Times New Roman"/>
                <a:cs typeface="Times New Roman"/>
              </a:rPr>
              <a:t>Efforts of experts on population ignored</a:t>
            </a:r>
          </a:p>
          <a:p>
            <a:pPr marL="228600" lvl="1" indent="0">
              <a:buNone/>
            </a:pPr>
            <a:r>
              <a:rPr lang="en-US" altLang="zh-CN" sz="2900" b="1" dirty="0">
                <a:solidFill>
                  <a:srgbClr val="667730"/>
                </a:solidFill>
                <a:latin typeface="Times New Roman"/>
                <a:cs typeface="Times New Roman"/>
              </a:rPr>
              <a:t>--</a:t>
            </a:r>
            <a:r>
              <a:rPr lang="en-US" sz="2900" b="1" dirty="0">
                <a:solidFill>
                  <a:srgbClr val="667730"/>
                </a:solidFill>
                <a:latin typeface="Times New Roman"/>
                <a:cs typeface="Times New Roman"/>
              </a:rPr>
              <a:t>Ma </a:t>
            </a:r>
            <a:r>
              <a:rPr lang="en-US" sz="2900" b="1" dirty="0" err="1">
                <a:solidFill>
                  <a:srgbClr val="667730"/>
                </a:solidFill>
                <a:latin typeface="Times New Roman"/>
                <a:cs typeface="Times New Roman"/>
              </a:rPr>
              <a:t>Yinchu’s</a:t>
            </a:r>
            <a:r>
              <a:rPr lang="en-US" sz="2900" b="1" dirty="0">
                <a:solidFill>
                  <a:srgbClr val="667730"/>
                </a:solidFill>
                <a:latin typeface="Times New Roman"/>
                <a:cs typeface="Times New Roman"/>
              </a:rPr>
              <a:t> (1882-1982) “New Population Theory” (1957) was openly attacked, and Ma was removed from the position of the president of Peking University.</a:t>
            </a:r>
          </a:p>
          <a:p>
            <a:r>
              <a:rPr lang="en-US" sz="2900" b="1" dirty="0">
                <a:solidFill>
                  <a:srgbClr val="667730"/>
                </a:solidFill>
                <a:latin typeface="Times New Roman"/>
                <a:cs typeface="Times New Roman"/>
              </a:rPr>
              <a:t>Population growth beyond control: encouraged more birth than they</a:t>
            </a:r>
            <a:r>
              <a:rPr lang="zh-CN" altLang="en-US" sz="2900" b="1" dirty="0">
                <a:solidFill>
                  <a:srgbClr val="667730"/>
                </a:solidFill>
                <a:latin typeface="Times New Roman"/>
                <a:cs typeface="Times New Roman"/>
              </a:rPr>
              <a:t> </a:t>
            </a:r>
            <a:r>
              <a:rPr lang="en-US" altLang="zh-CN" sz="2900" b="1" dirty="0">
                <a:solidFill>
                  <a:srgbClr val="667730"/>
                </a:solidFill>
                <a:latin typeface="Times New Roman"/>
                <a:cs typeface="Times New Roman"/>
              </a:rPr>
              <a:t>could</a:t>
            </a:r>
            <a:r>
              <a:rPr lang="zh-CN" altLang="en-US" sz="2900" b="1" dirty="0">
                <a:solidFill>
                  <a:srgbClr val="667730"/>
                </a:solidFill>
                <a:latin typeface="Times New Roman"/>
                <a:cs typeface="Times New Roman"/>
              </a:rPr>
              <a:t> </a:t>
            </a:r>
            <a:r>
              <a:rPr lang="en-US" altLang="zh-CN" sz="2900" b="1" dirty="0">
                <a:solidFill>
                  <a:srgbClr val="667730"/>
                </a:solidFill>
                <a:latin typeface="Times New Roman"/>
                <a:cs typeface="Times New Roman"/>
              </a:rPr>
              <a:t>support.</a:t>
            </a:r>
          </a:p>
          <a:p>
            <a:r>
              <a:rPr lang="en-US" sz="2900" b="1" dirty="0">
                <a:solidFill>
                  <a:srgbClr val="667730"/>
                </a:solidFill>
                <a:latin typeface="Times New Roman"/>
                <a:cs typeface="Times New Roman"/>
              </a:rPr>
              <a:t>One-child policy was implemented nationwide in 1979 (allowed exceptions)</a:t>
            </a:r>
          </a:p>
          <a:p>
            <a:pPr>
              <a:lnSpc>
                <a:spcPct val="80000"/>
              </a:lnSpc>
            </a:pPr>
            <a:endParaRPr lang="en-US" altLang="zh-CN" sz="2000" b="1" dirty="0">
              <a:solidFill>
                <a:srgbClr val="667730"/>
              </a:solidFill>
              <a:latin typeface="Times New Roman"/>
              <a:cs typeface="Times New Roman"/>
            </a:endParaRPr>
          </a:p>
          <a:p>
            <a:pPr marL="228600" lvl="1" indent="0">
              <a:lnSpc>
                <a:spcPct val="80000"/>
              </a:lnSpc>
              <a:buNone/>
            </a:pPr>
            <a:r>
              <a:rPr lang="en-US" sz="2000" b="1" dirty="0">
                <a:solidFill>
                  <a:srgbClr val="667730"/>
                </a:solidFill>
                <a:latin typeface="Times New Roman"/>
                <a:cs typeface="Times New Roman"/>
              </a:rPr>
              <a:t> </a:t>
            </a:r>
          </a:p>
          <a:p>
            <a:endParaRPr lang="en-US" sz="2000" b="1" dirty="0">
              <a:solidFill>
                <a:srgbClr val="667730"/>
              </a:solidFill>
              <a:latin typeface="Times New Roman"/>
              <a:cs typeface="Times New Roman"/>
            </a:endParaRPr>
          </a:p>
          <a:p>
            <a:endParaRPr lang="en-US" sz="2000" b="1" dirty="0">
              <a:solidFill>
                <a:srgbClr val="667730"/>
              </a:solidFill>
              <a:latin typeface="Times New Roman"/>
              <a:cs typeface="Times New Roman"/>
            </a:endParaRPr>
          </a:p>
        </p:txBody>
      </p:sp>
    </p:spTree>
    <p:extLst>
      <p:ext uri="{BB962C8B-B14F-4D97-AF65-F5344CB8AC3E}">
        <p14:creationId xmlns:p14="http://schemas.microsoft.com/office/powerpoint/2010/main" val="2745769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755" y="236272"/>
            <a:ext cx="8170483" cy="492230"/>
          </a:xfrm>
        </p:spPr>
        <p:txBody>
          <a:bodyPr/>
          <a:lstStyle/>
          <a:p>
            <a:r>
              <a:rPr lang="en-US" altLang="zh-CN" b="1" dirty="0">
                <a:solidFill>
                  <a:srgbClr val="667730"/>
                </a:solidFill>
                <a:latin typeface="Times New Roman"/>
                <a:cs typeface="Times New Roman"/>
              </a:rPr>
              <a:t>China’s</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One-Child</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Policy</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(cont.)</a:t>
            </a:r>
            <a:endParaRPr lang="en-US" dirty="0">
              <a:solidFill>
                <a:srgbClr val="667730"/>
              </a:solidFill>
            </a:endParaRPr>
          </a:p>
        </p:txBody>
      </p:sp>
      <p:sp>
        <p:nvSpPr>
          <p:cNvPr id="3" name="Content Placeholder 2"/>
          <p:cNvSpPr>
            <a:spLocks noGrp="1"/>
          </p:cNvSpPr>
          <p:nvPr>
            <p:ph idx="1"/>
          </p:nvPr>
        </p:nvSpPr>
        <p:spPr>
          <a:xfrm>
            <a:off x="2028171" y="728502"/>
            <a:ext cx="6872153" cy="6044588"/>
          </a:xfrm>
        </p:spPr>
        <p:txBody>
          <a:bodyPr>
            <a:normAutofit fontScale="40000" lnSpcReduction="20000"/>
          </a:bodyPr>
          <a:lstStyle/>
          <a:p>
            <a:pPr>
              <a:lnSpc>
                <a:spcPct val="80000"/>
              </a:lnSpc>
              <a:buFont typeface="Wingdings" charset="2"/>
              <a:buChar char="§"/>
            </a:pPr>
            <a:r>
              <a:rPr lang="en-US" sz="4500" b="1" dirty="0">
                <a:solidFill>
                  <a:srgbClr val="667730"/>
                </a:solidFill>
                <a:latin typeface="Times New Roman"/>
                <a:cs typeface="Times New Roman"/>
              </a:rPr>
              <a:t>Fines;</a:t>
            </a:r>
          </a:p>
          <a:p>
            <a:pPr>
              <a:lnSpc>
                <a:spcPct val="80000"/>
              </a:lnSpc>
              <a:buFont typeface="Wingdings" charset="2"/>
              <a:buChar char="§"/>
            </a:pPr>
            <a:r>
              <a:rPr lang="en-US" sz="4500" b="1" dirty="0">
                <a:solidFill>
                  <a:srgbClr val="667730"/>
                </a:solidFill>
                <a:latin typeface="Times New Roman"/>
                <a:cs typeface="Times New Roman"/>
              </a:rPr>
              <a:t>Pressures to abort pregnancy;</a:t>
            </a:r>
          </a:p>
          <a:p>
            <a:pPr>
              <a:lnSpc>
                <a:spcPct val="80000"/>
              </a:lnSpc>
              <a:buFont typeface="Wingdings" charset="2"/>
              <a:buChar char="§"/>
            </a:pPr>
            <a:r>
              <a:rPr lang="en-US" sz="4500" b="1" dirty="0">
                <a:solidFill>
                  <a:srgbClr val="667730"/>
                </a:solidFill>
                <a:latin typeface="Times New Roman"/>
                <a:cs typeface="Times New Roman"/>
              </a:rPr>
              <a:t>Forced abortion; induction of labor;</a:t>
            </a:r>
          </a:p>
          <a:p>
            <a:pPr>
              <a:buFont typeface="Wingdings" charset="2"/>
              <a:buChar char="§"/>
            </a:pPr>
            <a:r>
              <a:rPr lang="en-US" sz="4500" b="1" dirty="0">
                <a:solidFill>
                  <a:srgbClr val="667730"/>
                </a:solidFill>
                <a:latin typeface="Times New Roman"/>
                <a:cs typeface="Times New Roman"/>
              </a:rPr>
              <a:t>Abandonment and infanticide occurred to female infants;</a:t>
            </a:r>
          </a:p>
          <a:p>
            <a:pPr>
              <a:lnSpc>
                <a:spcPct val="80000"/>
              </a:lnSpc>
              <a:buFont typeface="Wingdings" charset="2"/>
              <a:buChar char="§"/>
            </a:pPr>
            <a:r>
              <a:rPr lang="en-US" sz="4500" b="1" dirty="0">
                <a:solidFill>
                  <a:srgbClr val="667730"/>
                </a:solidFill>
                <a:latin typeface="Times New Roman"/>
                <a:cs typeface="Times New Roman"/>
              </a:rPr>
              <a:t>Imbalance of sexes (about 114 males to 100 females);</a:t>
            </a:r>
          </a:p>
          <a:p>
            <a:pPr>
              <a:lnSpc>
                <a:spcPct val="80000"/>
              </a:lnSpc>
              <a:buFont typeface="Wingdings" charset="2"/>
              <a:buChar char="§"/>
            </a:pPr>
            <a:r>
              <a:rPr lang="en-US" sz="4500" b="1" dirty="0">
                <a:solidFill>
                  <a:srgbClr val="667730"/>
                </a:solidFill>
                <a:latin typeface="Times New Roman"/>
                <a:cs typeface="Times New Roman"/>
              </a:rPr>
              <a:t>“4-2-1 structure”;</a:t>
            </a:r>
          </a:p>
          <a:p>
            <a:pPr>
              <a:lnSpc>
                <a:spcPct val="80000"/>
              </a:lnSpc>
              <a:buFont typeface="Wingdings" charset="2"/>
              <a:buChar char="§"/>
            </a:pPr>
            <a:r>
              <a:rPr lang="en-US" sz="4500" b="1" dirty="0" err="1">
                <a:solidFill>
                  <a:srgbClr val="667730"/>
                </a:solidFill>
                <a:latin typeface="Times New Roman"/>
                <a:cs typeface="Times New Roman"/>
              </a:rPr>
              <a:t>Siblingless</a:t>
            </a:r>
            <a:r>
              <a:rPr lang="en-US" sz="4500" b="1" dirty="0">
                <a:solidFill>
                  <a:srgbClr val="667730"/>
                </a:solidFill>
                <a:latin typeface="Times New Roman"/>
                <a:cs typeface="Times New Roman"/>
              </a:rPr>
              <a:t> generation;</a:t>
            </a:r>
          </a:p>
          <a:p>
            <a:pPr>
              <a:lnSpc>
                <a:spcPct val="80000"/>
              </a:lnSpc>
              <a:buFont typeface="Wingdings" charset="2"/>
              <a:buChar char="§"/>
            </a:pPr>
            <a:r>
              <a:rPr lang="en-US" sz="4500" b="1" dirty="0">
                <a:solidFill>
                  <a:srgbClr val="667730"/>
                </a:solidFill>
                <a:latin typeface="Times New Roman"/>
                <a:cs typeface="Times New Roman"/>
              </a:rPr>
              <a:t>Aging population;</a:t>
            </a:r>
          </a:p>
          <a:p>
            <a:pPr>
              <a:lnSpc>
                <a:spcPct val="80000"/>
              </a:lnSpc>
              <a:buFont typeface="Wingdings" charset="2"/>
              <a:buChar char="§"/>
            </a:pPr>
            <a:r>
              <a:rPr lang="en-US" sz="4500" b="1" i="1" dirty="0" err="1">
                <a:solidFill>
                  <a:srgbClr val="667730"/>
                </a:solidFill>
                <a:latin typeface="Times New Roman"/>
                <a:cs typeface="Times New Roman"/>
              </a:rPr>
              <a:t>Shidu</a:t>
            </a:r>
            <a:r>
              <a:rPr lang="en-US" sz="4500" b="1" dirty="0">
                <a:solidFill>
                  <a:srgbClr val="667730"/>
                </a:solidFill>
                <a:latin typeface="Times New Roman"/>
                <a:cs typeface="Times New Roman"/>
              </a:rPr>
              <a:t> parents;</a:t>
            </a:r>
            <a:endParaRPr lang="en-US" sz="4500" b="1" i="1" dirty="0">
              <a:solidFill>
                <a:srgbClr val="667730"/>
              </a:solidFill>
              <a:latin typeface="Times New Roman"/>
              <a:cs typeface="Times New Roman"/>
            </a:endParaRPr>
          </a:p>
          <a:p>
            <a:pPr>
              <a:lnSpc>
                <a:spcPct val="80000"/>
              </a:lnSpc>
              <a:buFont typeface="Wingdings" charset="2"/>
              <a:buChar char="§"/>
            </a:pPr>
            <a:r>
              <a:rPr lang="en-US" sz="4500" b="1" dirty="0">
                <a:solidFill>
                  <a:srgbClr val="667730"/>
                </a:solidFill>
                <a:latin typeface="Times New Roman"/>
                <a:cs typeface="Times New Roman"/>
              </a:rPr>
              <a:t>Transnational adoption;</a:t>
            </a:r>
          </a:p>
          <a:p>
            <a:pPr>
              <a:lnSpc>
                <a:spcPct val="120000"/>
              </a:lnSpc>
              <a:buFont typeface="Wingdings" charset="2"/>
              <a:buChar char="§"/>
            </a:pPr>
            <a:r>
              <a:rPr lang="en-US" altLang="zh-CN" sz="4500" b="1" dirty="0">
                <a:solidFill>
                  <a:srgbClr val="667730"/>
                </a:solidFill>
                <a:latin typeface="Times New Roman"/>
                <a:cs typeface="Times New Roman"/>
              </a:rPr>
              <a:t>November 2013 the government relaxed the policy, allowing families to have two children if at least one parent is from a one-child family. </a:t>
            </a:r>
          </a:p>
          <a:p>
            <a:pPr>
              <a:buFont typeface="Wingdings" charset="2"/>
              <a:buChar char="§"/>
            </a:pPr>
            <a:r>
              <a:rPr lang="en-US" altLang="zh-CN" sz="4500" b="1" dirty="0">
                <a:solidFill>
                  <a:srgbClr val="667730"/>
                </a:solidFill>
                <a:latin typeface="Times New Roman"/>
                <a:cs typeface="Times New Roman"/>
              </a:rPr>
              <a:t>October 2015, One-Child Policy was replaced by Two-Child Policy.</a:t>
            </a:r>
          </a:p>
          <a:p>
            <a:pPr>
              <a:buFont typeface="Wingdings" charset="2"/>
              <a:buChar char="§"/>
            </a:pPr>
            <a:endParaRPr lang="en-US" altLang="zh-CN" sz="4500" b="1" dirty="0">
              <a:solidFill>
                <a:srgbClr val="667730"/>
              </a:solidFill>
              <a:latin typeface="Times New Roman"/>
              <a:cs typeface="Times New Roman"/>
            </a:endParaRPr>
          </a:p>
          <a:p>
            <a:pPr>
              <a:buFont typeface="Wingdings" charset="2"/>
              <a:buChar char="§"/>
            </a:pPr>
            <a:endParaRPr lang="en-US" dirty="0">
              <a:solidFill>
                <a:srgbClr val="667730"/>
              </a:solidFill>
            </a:endParaRPr>
          </a:p>
        </p:txBody>
      </p:sp>
      <p:pic>
        <p:nvPicPr>
          <p:cNvPr id="4" name="Picture 3">
            <a:extLst>
              <a:ext uri="{FF2B5EF4-FFF2-40B4-BE49-F238E27FC236}">
                <a16:creationId xmlns:a16="http://schemas.microsoft.com/office/drawing/2014/main" xmlns="" id="{DAEDD815-FB86-7C41-83E7-FD917F1127BB}"/>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151645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476" y="275650"/>
            <a:ext cx="7451762" cy="551298"/>
          </a:xfrm>
        </p:spPr>
        <p:txBody>
          <a:bodyPr/>
          <a:lstStyle/>
          <a:p>
            <a:r>
              <a:rPr lang="en-US" b="1" dirty="0">
                <a:solidFill>
                  <a:srgbClr val="667730"/>
                </a:solidFill>
                <a:latin typeface="Times New Roman"/>
                <a:cs typeface="Times New Roman"/>
              </a:rPr>
              <a:t>Mo Yan</a:t>
            </a:r>
          </a:p>
        </p:txBody>
      </p:sp>
      <p:sp>
        <p:nvSpPr>
          <p:cNvPr id="3" name="Content Placeholder 2"/>
          <p:cNvSpPr>
            <a:spLocks noGrp="1"/>
          </p:cNvSpPr>
          <p:nvPr>
            <p:ph idx="1"/>
          </p:nvPr>
        </p:nvSpPr>
        <p:spPr>
          <a:xfrm>
            <a:off x="2303845" y="1112441"/>
            <a:ext cx="6665398" cy="5414533"/>
          </a:xfrm>
        </p:spPr>
        <p:txBody>
          <a:bodyPr>
            <a:normAutofit lnSpcReduction="10000"/>
          </a:bodyPr>
          <a:lstStyle/>
          <a:p>
            <a:r>
              <a:rPr lang="en-US" sz="2000" b="1" dirty="0">
                <a:solidFill>
                  <a:srgbClr val="667730"/>
                </a:solidFill>
                <a:latin typeface="Times New Roman"/>
                <a:cs typeface="Times New Roman"/>
              </a:rPr>
              <a:t>Born in 1955 into a peasant’s family in Northeast Gaomi Township, Shandong Province, China</a:t>
            </a:r>
          </a:p>
          <a:p>
            <a:r>
              <a:rPr lang="en-US" sz="2000" b="1" dirty="0">
                <a:solidFill>
                  <a:srgbClr val="667730"/>
                </a:solidFill>
                <a:latin typeface="Times New Roman"/>
                <a:cs typeface="Times New Roman"/>
              </a:rPr>
              <a:t>Name Mo Yan (</a:t>
            </a:r>
            <a:r>
              <a:rPr lang="zh-CN" altLang="en-US" sz="2000" b="1" dirty="0">
                <a:solidFill>
                  <a:srgbClr val="667730"/>
                </a:solidFill>
                <a:latin typeface="Times New Roman"/>
                <a:cs typeface="Times New Roman"/>
              </a:rPr>
              <a:t>莫言</a:t>
            </a:r>
            <a:r>
              <a:rPr lang="en-US" altLang="zh-CN" sz="2000" b="1" dirty="0">
                <a:solidFill>
                  <a:srgbClr val="667730"/>
                </a:solidFill>
                <a:latin typeface="Times New Roman"/>
                <a:cs typeface="Times New Roman"/>
              </a:rPr>
              <a:t>)—“don’t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speak”</a:t>
            </a:r>
            <a:r>
              <a:rPr lang="zh-CN" altLang="en-US" sz="2000" b="1" dirty="0">
                <a:solidFill>
                  <a:srgbClr val="667730"/>
                </a:solidFill>
                <a:latin typeface="Times New Roman"/>
                <a:cs typeface="Times New Roman"/>
              </a:rPr>
              <a:t> </a:t>
            </a:r>
            <a:r>
              <a:rPr lang="zh-CN" altLang="zh-CN" sz="2000" b="1" dirty="0">
                <a:solidFill>
                  <a:srgbClr val="667730"/>
                </a:solidFill>
                <a:latin typeface="Times New Roman"/>
                <a:cs typeface="Times New Roman"/>
              </a:rPr>
              <a:t>(</a:t>
            </a:r>
            <a:r>
              <a:rPr lang="en-US" altLang="zh-CN" sz="2000" b="1" dirty="0">
                <a:solidFill>
                  <a:srgbClr val="667730"/>
                </a:solidFill>
                <a:latin typeface="Times New Roman"/>
                <a:cs typeface="Times New Roman"/>
              </a:rPr>
              <a:t>real</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name: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Guan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Moye</a:t>
            </a:r>
            <a:r>
              <a:rPr lang="zh-CN" altLang="en-US" sz="2000" b="1" dirty="0">
                <a:solidFill>
                  <a:srgbClr val="667730"/>
                </a:solidFill>
                <a:latin typeface="Times New Roman"/>
                <a:cs typeface="Times New Roman"/>
              </a:rPr>
              <a:t>管谟业）</a:t>
            </a:r>
            <a:endParaRPr lang="en-US" altLang="zh-CN" sz="2000" b="1" dirty="0">
              <a:solidFill>
                <a:srgbClr val="667730"/>
              </a:solidFill>
              <a:latin typeface="Times New Roman"/>
              <a:cs typeface="Times New Roman"/>
            </a:endParaRPr>
          </a:p>
          <a:p>
            <a:r>
              <a:rPr lang="en-US" altLang="zh-CN" sz="2000" b="1" dirty="0">
                <a:solidFill>
                  <a:srgbClr val="667730"/>
                </a:solidFill>
                <a:latin typeface="Times New Roman"/>
                <a:cs typeface="Times New Roman"/>
              </a:rPr>
              <a:t>A self-educated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5</a:t>
            </a:r>
            <a:r>
              <a:rPr lang="en-US" altLang="zh-CN" sz="2000" b="1" baseline="30000" dirty="0">
                <a:solidFill>
                  <a:srgbClr val="667730"/>
                </a:solidFill>
                <a:latin typeface="Times New Roman"/>
                <a:cs typeface="Times New Roman"/>
              </a:rPr>
              <a:t>th</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grader</a:t>
            </a:r>
            <a:r>
              <a:rPr lang="zh-CN" altLang="en-US" sz="2000" b="1" dirty="0">
                <a:solidFill>
                  <a:srgbClr val="667730"/>
                </a:solidFill>
                <a:latin typeface="Times New Roman"/>
                <a:cs typeface="Times New Roman"/>
              </a:rPr>
              <a:t> </a:t>
            </a:r>
            <a:endParaRPr lang="en-US" altLang="zh-CN" sz="2000" b="1" dirty="0">
              <a:solidFill>
                <a:srgbClr val="667730"/>
              </a:solidFill>
              <a:latin typeface="Times New Roman"/>
              <a:cs typeface="Times New Roman"/>
            </a:endParaRPr>
          </a:p>
          <a:p>
            <a:r>
              <a:rPr lang="en-US" altLang="zh-CN" sz="2000" b="1" dirty="0">
                <a:solidFill>
                  <a:srgbClr val="667730"/>
                </a:solidFill>
                <a:latin typeface="Times New Roman"/>
                <a:cs typeface="Times New Roman"/>
              </a:rPr>
              <a:t>Motivation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of</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becoming</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hunger</a:t>
            </a:r>
          </a:p>
          <a:p>
            <a:r>
              <a:rPr lang="en-US" altLang="zh-CN" sz="2000" b="1" dirty="0">
                <a:solidFill>
                  <a:srgbClr val="667730"/>
                </a:solidFill>
                <a:latin typeface="Times New Roman"/>
                <a:cs typeface="Times New Roman"/>
              </a:rPr>
              <a:t>Enlisted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1976;</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served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army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for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over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20</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years</a:t>
            </a:r>
            <a:r>
              <a:rPr lang="zh-CN" altLang="en-US" sz="2000" b="1" dirty="0">
                <a:solidFill>
                  <a:srgbClr val="667730"/>
                </a:solidFill>
                <a:latin typeface="Times New Roman"/>
                <a:cs typeface="Times New Roman"/>
              </a:rPr>
              <a:t> </a:t>
            </a:r>
            <a:endParaRPr lang="en-US" altLang="zh-CN" sz="2000" b="1" dirty="0">
              <a:solidFill>
                <a:srgbClr val="667730"/>
              </a:solidFill>
              <a:latin typeface="Times New Roman"/>
              <a:cs typeface="Times New Roman"/>
            </a:endParaRPr>
          </a:p>
          <a:p>
            <a:r>
              <a:rPr lang="en-US" altLang="zh-CN" sz="2000" b="1" dirty="0">
                <a:solidFill>
                  <a:srgbClr val="667730"/>
                </a:solidFill>
                <a:latin typeface="Times New Roman"/>
                <a:cs typeface="Times New Roman"/>
              </a:rPr>
              <a:t>Influenced/inspired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American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William</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Faulkner,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Columbian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García</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Márquez,</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and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Chinese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Lu</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Xun,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etc.</a:t>
            </a:r>
          </a:p>
          <a:p>
            <a:r>
              <a:rPr lang="en-US" altLang="zh-CN" sz="2000" b="1" dirty="0">
                <a:solidFill>
                  <a:srgbClr val="667730"/>
                </a:solidFill>
                <a:latin typeface="Times New Roman"/>
                <a:cs typeface="Times New Roman"/>
              </a:rPr>
              <a:t>Winner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of</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Nobel</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Prize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Literature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2012:</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writer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“who</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with</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hallucinatory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realism</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merges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folk</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tales,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history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and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contemporary.”</a:t>
            </a:r>
            <a:r>
              <a:rPr lang="zh-CN" altLang="en-US" sz="2000" b="1" dirty="0">
                <a:solidFill>
                  <a:srgbClr val="667730"/>
                </a:solidFill>
                <a:latin typeface="Times New Roman"/>
                <a:cs typeface="Times New Roman"/>
              </a:rPr>
              <a:t> </a:t>
            </a:r>
            <a:endParaRPr lang="en-US" altLang="zh-CN" sz="2000" b="1" dirty="0">
              <a:solidFill>
                <a:srgbClr val="667730"/>
              </a:solidFill>
              <a:latin typeface="Times New Roman"/>
              <a:cs typeface="Times New Roman"/>
            </a:endParaRPr>
          </a:p>
          <a:p>
            <a:pPr marL="0" indent="0">
              <a:buNone/>
            </a:pPr>
            <a:endParaRPr lang="en-US" dirty="0">
              <a:solidFill>
                <a:srgbClr val="667730"/>
              </a:solidFill>
              <a:latin typeface="Times New Roman"/>
              <a:cs typeface="Times New Roman"/>
            </a:endParaRPr>
          </a:p>
        </p:txBody>
      </p:sp>
    </p:spTree>
    <p:extLst>
      <p:ext uri="{BB962C8B-B14F-4D97-AF65-F5344CB8AC3E}">
        <p14:creationId xmlns:p14="http://schemas.microsoft.com/office/powerpoint/2010/main" val="83352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674" y="246115"/>
            <a:ext cx="8101564" cy="570987"/>
          </a:xfrm>
        </p:spPr>
        <p:txBody>
          <a:bodyPr/>
          <a:lstStyle/>
          <a:p>
            <a:r>
              <a:rPr lang="en-US" altLang="zh-CN" b="1" dirty="0">
                <a:solidFill>
                  <a:srgbClr val="667730"/>
                </a:solidFill>
                <a:latin typeface="Times New Roman"/>
                <a:cs typeface="Times New Roman"/>
              </a:rPr>
              <a:t>Mo</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Yan’s</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Works</a:t>
            </a:r>
            <a:endParaRPr lang="en-US" b="1" dirty="0">
              <a:solidFill>
                <a:srgbClr val="667730"/>
              </a:solidFill>
              <a:latin typeface="Times New Roman"/>
              <a:cs typeface="Times New Roman"/>
            </a:endParaRPr>
          </a:p>
        </p:txBody>
      </p:sp>
      <p:sp>
        <p:nvSpPr>
          <p:cNvPr id="3" name="Content Placeholder 2"/>
          <p:cNvSpPr>
            <a:spLocks noGrp="1"/>
          </p:cNvSpPr>
          <p:nvPr>
            <p:ph idx="1"/>
          </p:nvPr>
        </p:nvSpPr>
        <p:spPr>
          <a:xfrm>
            <a:off x="1919872" y="817102"/>
            <a:ext cx="6455730" cy="5936299"/>
          </a:xfrm>
        </p:spPr>
        <p:txBody>
          <a:bodyPr>
            <a:noAutofit/>
          </a:bodyPr>
          <a:lstStyle/>
          <a:p>
            <a:pPr>
              <a:lnSpc>
                <a:spcPct val="80000"/>
              </a:lnSpc>
            </a:pPr>
            <a:r>
              <a:rPr lang="en-US" altLang="zh-CN" sz="2000" b="1" dirty="0">
                <a:solidFill>
                  <a:srgbClr val="667730"/>
                </a:solidFill>
                <a:latin typeface="Times New Roman"/>
                <a:cs typeface="Times New Roman"/>
              </a:rPr>
              <a:t>Eleven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Novels:</a:t>
            </a:r>
          </a:p>
          <a:p>
            <a:pPr marL="0" indent="0">
              <a:lnSpc>
                <a:spcPct val="80000"/>
              </a:lnSpc>
              <a:buNone/>
            </a:pPr>
            <a:r>
              <a:rPr lang="zh-CN" altLang="zh-CN" sz="2000" b="1" dirty="0">
                <a:solidFill>
                  <a:srgbClr val="667730"/>
                </a:solidFill>
                <a:latin typeface="Times New Roman"/>
                <a:cs typeface="Times New Roman"/>
              </a:rPr>
              <a:t> </a:t>
            </a:r>
            <a:r>
              <a:rPr lang="en-US" altLang="zh-CN" sz="2000" b="1" i="1" dirty="0">
                <a:solidFill>
                  <a:srgbClr val="667730"/>
                </a:solidFill>
                <a:latin typeface="Times New Roman"/>
                <a:cs typeface="Times New Roman"/>
              </a:rPr>
              <a:t>The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Red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Sorghum</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Family</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(1987)</a:t>
            </a:r>
          </a:p>
          <a:p>
            <a:pPr marL="0" indent="0">
              <a:lnSpc>
                <a:spcPct val="80000"/>
              </a:lnSpc>
              <a:buNone/>
            </a:pPr>
            <a:r>
              <a:rPr lang="en-US" altLang="zh-CN" sz="2000" b="1" i="1" dirty="0">
                <a:solidFill>
                  <a:srgbClr val="667730"/>
                </a:solidFill>
                <a:latin typeface="Times New Roman"/>
                <a:cs typeface="Times New Roman"/>
              </a:rPr>
              <a:t>The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Garlic</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Ballads</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(1988</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Thirteen</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Steps</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(1989</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The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Republic</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of</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Wine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(1992</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The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Herbivorous</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Family</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(1994</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Big</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Breasts</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and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Wide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Hips</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(1996</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Red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Grove</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(1999</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Sandalwood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Death</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(2001</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err="1">
                <a:solidFill>
                  <a:srgbClr val="667730"/>
                </a:solidFill>
                <a:latin typeface="Times New Roman"/>
                <a:cs typeface="Times New Roman"/>
              </a:rPr>
              <a:t>Pow</a:t>
            </a:r>
            <a:r>
              <a:rPr lang="en-US" altLang="zh-CN" sz="2000" b="1" i="1" dirty="0">
                <a:solidFill>
                  <a:srgbClr val="667730"/>
                </a:solidFill>
                <a:latin typeface="Times New Roman"/>
                <a:cs typeface="Times New Roman"/>
              </a:rPr>
              <a:t>!</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(2003</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Life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and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Death</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are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Wearing</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Me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Out</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(2006</a:t>
            </a:r>
            <a:r>
              <a:rPr lang="en-US" altLang="zh-CN" sz="2000" b="1" i="1" dirty="0">
                <a:solidFill>
                  <a:srgbClr val="667730"/>
                </a:solidFill>
                <a:latin typeface="Times New Roman"/>
                <a:cs typeface="Times New Roman"/>
              </a:rPr>
              <a:t>)</a:t>
            </a:r>
          </a:p>
          <a:p>
            <a:pPr marL="0" indent="0">
              <a:lnSpc>
                <a:spcPct val="80000"/>
              </a:lnSpc>
              <a:buNone/>
            </a:pPr>
            <a:r>
              <a:rPr lang="en-US" altLang="zh-CN" sz="2000" b="1" i="1" dirty="0">
                <a:solidFill>
                  <a:srgbClr val="667730"/>
                </a:solidFill>
                <a:latin typeface="Times New Roman"/>
                <a:cs typeface="Times New Roman"/>
              </a:rPr>
              <a:t>Frog</a:t>
            </a:r>
            <a:r>
              <a:rPr lang="zh-CN" altLang="en-US" sz="2000" b="1" i="1" dirty="0">
                <a:solidFill>
                  <a:srgbClr val="667730"/>
                </a:solidFill>
                <a:latin typeface="Times New Roman"/>
                <a:cs typeface="Times New Roman"/>
              </a:rPr>
              <a:t> </a:t>
            </a:r>
            <a:r>
              <a:rPr lang="en-US" altLang="zh-CN" sz="2000" b="1" dirty="0">
                <a:solidFill>
                  <a:srgbClr val="667730"/>
                </a:solidFill>
                <a:latin typeface="Times New Roman"/>
                <a:cs typeface="Times New Roman"/>
              </a:rPr>
              <a:t>(2009</a:t>
            </a:r>
            <a:r>
              <a:rPr lang="en-US" altLang="zh-CN" sz="2000" b="1" i="1" dirty="0">
                <a:solidFill>
                  <a:srgbClr val="667730"/>
                </a:solidFill>
                <a:latin typeface="Times New Roman"/>
                <a:cs typeface="Times New Roman"/>
              </a:rPr>
              <a:t>)</a:t>
            </a:r>
          </a:p>
        </p:txBody>
      </p:sp>
      <p:pic>
        <p:nvPicPr>
          <p:cNvPr id="4" name="Picture 3">
            <a:extLst>
              <a:ext uri="{FF2B5EF4-FFF2-40B4-BE49-F238E27FC236}">
                <a16:creationId xmlns:a16="http://schemas.microsoft.com/office/drawing/2014/main" xmlns="" id="{04972A2E-F5FD-9B4F-9417-749308D841AE}"/>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4172670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300" y="403630"/>
            <a:ext cx="8268938" cy="610366"/>
          </a:xfrm>
        </p:spPr>
        <p:txBody>
          <a:bodyPr/>
          <a:lstStyle/>
          <a:p>
            <a:r>
              <a:rPr lang="en-US" altLang="zh-CN" b="1" dirty="0">
                <a:solidFill>
                  <a:srgbClr val="667730"/>
                </a:solidFill>
                <a:latin typeface="Times New Roman"/>
                <a:cs typeface="Times New Roman"/>
              </a:rPr>
              <a:t>Mo</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Yan’s</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Works</a:t>
            </a:r>
            <a:r>
              <a:rPr lang="zh-CN" altLang="en-US" b="1" dirty="0">
                <a:solidFill>
                  <a:srgbClr val="667730"/>
                </a:solidFill>
                <a:latin typeface="Times New Roman"/>
                <a:cs typeface="Times New Roman"/>
              </a:rPr>
              <a:t> </a:t>
            </a:r>
            <a:r>
              <a:rPr lang="en-US" altLang="zh-CN" b="1" dirty="0">
                <a:solidFill>
                  <a:srgbClr val="667730"/>
                </a:solidFill>
                <a:latin typeface="Times New Roman"/>
                <a:cs typeface="Times New Roman"/>
              </a:rPr>
              <a:t>(cont.)</a:t>
            </a:r>
            <a:endParaRPr lang="en-US" b="1" dirty="0">
              <a:solidFill>
                <a:srgbClr val="667730"/>
              </a:solidFill>
              <a:latin typeface="Times New Roman"/>
              <a:cs typeface="Times New Roman"/>
            </a:endParaRPr>
          </a:p>
        </p:txBody>
      </p:sp>
      <p:sp>
        <p:nvSpPr>
          <p:cNvPr id="3" name="Content Placeholder 2"/>
          <p:cNvSpPr>
            <a:spLocks noGrp="1"/>
          </p:cNvSpPr>
          <p:nvPr>
            <p:ph idx="1"/>
          </p:nvPr>
        </p:nvSpPr>
        <p:spPr>
          <a:xfrm>
            <a:off x="2028171" y="1772029"/>
            <a:ext cx="6347431" cy="4354134"/>
          </a:xfrm>
        </p:spPr>
        <p:txBody>
          <a:bodyPr/>
          <a:lstStyle/>
          <a:p>
            <a:r>
              <a:rPr lang="en-US" altLang="zh-CN" sz="2000" b="1" dirty="0">
                <a:solidFill>
                  <a:srgbClr val="667730"/>
                </a:solidFill>
                <a:latin typeface="Times New Roman"/>
                <a:cs typeface="Times New Roman"/>
              </a:rPr>
              <a:t>A</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large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corpus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of</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novellas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and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short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stories</a:t>
            </a:r>
          </a:p>
          <a:p>
            <a:r>
              <a:rPr lang="en-US" altLang="zh-CN" sz="2000" b="1" dirty="0">
                <a:solidFill>
                  <a:srgbClr val="667730"/>
                </a:solidFill>
                <a:latin typeface="Times New Roman"/>
                <a:cs typeface="Times New Roman"/>
              </a:rPr>
              <a:t>Eight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of</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his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novels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were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translated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into</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English</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Howard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Goldblatt</a:t>
            </a:r>
          </a:p>
          <a:p>
            <a:r>
              <a:rPr lang="en-US" altLang="zh-CN" sz="2000" b="1" dirty="0">
                <a:solidFill>
                  <a:srgbClr val="667730"/>
                </a:solidFill>
                <a:latin typeface="Times New Roman"/>
                <a:cs typeface="Times New Roman"/>
              </a:rPr>
              <a:t>His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works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have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been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translated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into</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many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other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languages,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including</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French,</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German,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Italian,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Spanish,</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Japanese,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Korean,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and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Vietnamese</a:t>
            </a:r>
          </a:p>
          <a:p>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film</a:t>
            </a:r>
            <a:r>
              <a:rPr lang="zh-CN" altLang="en-US" sz="2000" b="1" dirty="0">
                <a:solidFill>
                  <a:srgbClr val="667730"/>
                </a:solidFill>
                <a:latin typeface="Times New Roman"/>
                <a:cs typeface="Times New Roman"/>
              </a:rPr>
              <a:t> </a:t>
            </a:r>
            <a:r>
              <a:rPr lang="en-US" altLang="zh-CN" sz="2000" b="1" i="1" dirty="0">
                <a:solidFill>
                  <a:srgbClr val="667730"/>
                </a:solidFill>
                <a:latin typeface="Times New Roman"/>
                <a:cs typeface="Times New Roman"/>
              </a:rPr>
              <a:t>Red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Sorghum</a:t>
            </a:r>
            <a:r>
              <a:rPr lang="en-US" altLang="zh-CN" sz="2000" b="1" dirty="0">
                <a:solidFill>
                  <a:srgbClr val="667730"/>
                </a:solidFill>
                <a:latin typeface="Times New Roman"/>
                <a:cs typeface="Times New Roman"/>
              </a:rPr>
              <a: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directed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by</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Zhang</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Yimou</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and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based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first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two</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chapters</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of</a:t>
            </a:r>
            <a:r>
              <a:rPr lang="zh-CN" altLang="en-US" sz="2000" b="1" dirty="0">
                <a:solidFill>
                  <a:srgbClr val="667730"/>
                </a:solidFill>
                <a:latin typeface="Times New Roman"/>
                <a:cs typeface="Times New Roman"/>
              </a:rPr>
              <a:t> </a:t>
            </a:r>
            <a:r>
              <a:rPr lang="en-US" altLang="zh-CN" sz="2000" b="1" i="1" dirty="0">
                <a:solidFill>
                  <a:srgbClr val="667730"/>
                </a:solidFill>
                <a:latin typeface="Times New Roman"/>
                <a:cs typeface="Times New Roman"/>
              </a:rPr>
              <a:t>The</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Red</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Sorghum</a:t>
            </a:r>
            <a:r>
              <a:rPr lang="zh-CN" altLang="en-US" sz="2000" b="1" i="1" dirty="0">
                <a:solidFill>
                  <a:srgbClr val="667730"/>
                </a:solidFill>
                <a:latin typeface="Times New Roman"/>
                <a:cs typeface="Times New Roman"/>
              </a:rPr>
              <a:t> </a:t>
            </a:r>
            <a:r>
              <a:rPr lang="en-US" altLang="zh-CN" sz="2000" b="1" i="1" dirty="0">
                <a:solidFill>
                  <a:srgbClr val="667730"/>
                </a:solidFill>
                <a:latin typeface="Times New Roman"/>
                <a:cs typeface="Times New Roman"/>
              </a:rPr>
              <a:t>Family</a:t>
            </a:r>
            <a:r>
              <a:rPr lang="en-US" altLang="zh-CN" sz="2000" b="1" dirty="0">
                <a:solidFill>
                  <a:srgbClr val="667730"/>
                </a:solidFill>
                <a:latin typeface="Times New Roman"/>
                <a:cs typeface="Times New Roman"/>
              </a:rPr>
              <a: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won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Golden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Bear</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Award</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at</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the</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1988</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Berlin</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International</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Film</a:t>
            </a:r>
            <a:r>
              <a:rPr lang="zh-CN" altLang="en-US" sz="2000" b="1" dirty="0">
                <a:solidFill>
                  <a:srgbClr val="667730"/>
                </a:solidFill>
                <a:latin typeface="Times New Roman"/>
                <a:cs typeface="Times New Roman"/>
              </a:rPr>
              <a:t> </a:t>
            </a:r>
            <a:r>
              <a:rPr lang="en-US" altLang="zh-CN" sz="2000" b="1" dirty="0">
                <a:solidFill>
                  <a:srgbClr val="667730"/>
                </a:solidFill>
                <a:latin typeface="Times New Roman"/>
                <a:cs typeface="Times New Roman"/>
              </a:rPr>
              <a:t>Festival</a:t>
            </a:r>
            <a:r>
              <a:rPr lang="zh-CN" altLang="en-US" sz="2000" b="1" dirty="0">
                <a:solidFill>
                  <a:srgbClr val="667730"/>
                </a:solidFill>
                <a:latin typeface="Times New Roman"/>
                <a:cs typeface="Times New Roman"/>
              </a:rPr>
              <a:t> </a:t>
            </a:r>
            <a:endParaRPr lang="en-US" altLang="zh-CN" sz="2000" b="1" dirty="0">
              <a:solidFill>
                <a:srgbClr val="667730"/>
              </a:solidFill>
              <a:latin typeface="Times New Roman"/>
              <a:cs typeface="Times New Roman"/>
            </a:endParaRPr>
          </a:p>
          <a:p>
            <a:pPr marL="0" indent="0">
              <a:buNone/>
            </a:pPr>
            <a:r>
              <a:rPr lang="zh-CN" altLang="en-US" b="1" dirty="0">
                <a:solidFill>
                  <a:srgbClr val="667730"/>
                </a:solidFill>
                <a:latin typeface="Times New Roman"/>
                <a:cs typeface="Times New Roman"/>
              </a:rPr>
              <a:t> </a:t>
            </a:r>
            <a:endParaRPr lang="en-US" altLang="zh-CN" b="1" dirty="0">
              <a:solidFill>
                <a:srgbClr val="667730"/>
              </a:solidFill>
              <a:latin typeface="Times New Roman"/>
              <a:cs typeface="Times New Roman"/>
            </a:endParaRPr>
          </a:p>
          <a:p>
            <a:pPr marL="0" indent="0">
              <a:buNone/>
            </a:pPr>
            <a:endParaRPr lang="en-US" dirty="0">
              <a:solidFill>
                <a:srgbClr val="667730"/>
              </a:solidFill>
              <a:latin typeface="Times New Roman"/>
              <a:cs typeface="Times New Roman"/>
            </a:endParaRPr>
          </a:p>
        </p:txBody>
      </p:sp>
    </p:spTree>
    <p:extLst>
      <p:ext uri="{BB962C8B-B14F-4D97-AF65-F5344CB8AC3E}">
        <p14:creationId xmlns:p14="http://schemas.microsoft.com/office/powerpoint/2010/main" val="2404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7578F1-1D63-2341-9B9F-0D3B976259D3}"/>
              </a:ext>
            </a:extLst>
          </p:cNvPr>
          <p:cNvSpPr>
            <a:spLocks noGrp="1"/>
          </p:cNvSpPr>
          <p:nvPr>
            <p:ph type="title"/>
          </p:nvPr>
        </p:nvSpPr>
        <p:spPr>
          <a:xfrm>
            <a:off x="518615" y="204717"/>
            <a:ext cx="7872271" cy="764274"/>
          </a:xfrm>
        </p:spPr>
        <p:txBody>
          <a:bodyPr/>
          <a:lstStyle/>
          <a:p>
            <a:r>
              <a:rPr lang="en-US" altLang="zh-CN" b="1" dirty="0">
                <a:solidFill>
                  <a:srgbClr val="667730"/>
                </a:solidFill>
                <a:latin typeface="Times New Roman"/>
                <a:cs typeface="Times New Roman"/>
              </a:rPr>
              <a:t>With Mo Yan and Howard Goldblatt</a:t>
            </a:r>
            <a:endParaRPr lang="en-US" dirty="0"/>
          </a:p>
        </p:txBody>
      </p:sp>
      <p:pic>
        <p:nvPicPr>
          <p:cNvPr id="4" name="Content Placeholder 3" descr="IMG_6803.JPG">
            <a:extLst>
              <a:ext uri="{FF2B5EF4-FFF2-40B4-BE49-F238E27FC236}">
                <a16:creationId xmlns:a16="http://schemas.microsoft.com/office/drawing/2014/main" xmlns="" id="{BC8BF5FE-E881-574E-AE12-5F6F5EF395F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3336" b="13336"/>
          <a:stretch>
            <a:fillRect/>
          </a:stretch>
        </p:blipFill>
        <p:spPr>
          <a:xfrm>
            <a:off x="1996147" y="1760562"/>
            <a:ext cx="7055623" cy="3766782"/>
          </a:xfrm>
        </p:spPr>
      </p:pic>
    </p:spTree>
    <p:extLst>
      <p:ext uri="{BB962C8B-B14F-4D97-AF65-F5344CB8AC3E}">
        <p14:creationId xmlns:p14="http://schemas.microsoft.com/office/powerpoint/2010/main" val="2119316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8" y="157515"/>
            <a:ext cx="8308320" cy="679278"/>
          </a:xfrm>
        </p:spPr>
        <p:txBody>
          <a:bodyPr/>
          <a:lstStyle/>
          <a:p>
            <a:r>
              <a:rPr lang="en-US" b="1" dirty="0">
                <a:solidFill>
                  <a:srgbClr val="667730"/>
                </a:solidFill>
                <a:latin typeface="Times New Roman"/>
                <a:cs typeface="Times New Roman"/>
              </a:rPr>
              <a:t>Mo Yan’s Writing about the One-Child Policy (cont.)</a:t>
            </a:r>
            <a:endParaRPr lang="en-US" dirty="0"/>
          </a:p>
        </p:txBody>
      </p:sp>
      <p:sp>
        <p:nvSpPr>
          <p:cNvPr id="3" name="Content Placeholder 2"/>
          <p:cNvSpPr>
            <a:spLocks noGrp="1"/>
          </p:cNvSpPr>
          <p:nvPr>
            <p:ph idx="1"/>
          </p:nvPr>
        </p:nvSpPr>
        <p:spPr>
          <a:xfrm>
            <a:off x="1919871" y="1082908"/>
            <a:ext cx="6862307" cy="5424378"/>
          </a:xfrm>
        </p:spPr>
        <p:txBody>
          <a:bodyPr/>
          <a:lstStyle/>
          <a:p>
            <a:r>
              <a:rPr lang="en-US" sz="2000" b="1" dirty="0">
                <a:solidFill>
                  <a:srgbClr val="667730"/>
                </a:solidFill>
                <a:latin typeface="Times New Roman"/>
                <a:cs typeface="Times New Roman"/>
              </a:rPr>
              <a:t>“Abandoned Child”</a:t>
            </a:r>
          </a:p>
          <a:p>
            <a:pPr marL="0" indent="0">
              <a:buNone/>
            </a:pPr>
            <a:r>
              <a:rPr lang="en-US" sz="2000" b="1" dirty="0">
                <a:solidFill>
                  <a:srgbClr val="667730"/>
                </a:solidFill>
                <a:latin typeface="Times New Roman"/>
                <a:cs typeface="Times New Roman"/>
              </a:rPr>
              <a:t>--“Doctors and the Township Government can work in concert to force sterilization upon men and women of child-bearing age, but where might we find a wonder drug capable of uprooting and eliminating the petrified notions that cleave to the brains of people in my hometown?” </a:t>
            </a:r>
          </a:p>
          <a:p>
            <a:pPr marL="0" indent="0">
              <a:buNone/>
            </a:pPr>
            <a:r>
              <a:rPr lang="en-US" sz="2000" b="1" dirty="0">
                <a:solidFill>
                  <a:srgbClr val="667730"/>
                </a:solidFill>
                <a:latin typeface="Times New Roman"/>
                <a:cs typeface="Times New Roman"/>
              </a:rPr>
              <a:t>(Howard Goldblatt’s translation) </a:t>
            </a:r>
          </a:p>
          <a:p>
            <a:r>
              <a:rPr lang="en-US" sz="2000" b="1" dirty="0">
                <a:solidFill>
                  <a:srgbClr val="667730"/>
                </a:solidFill>
                <a:latin typeface="Times New Roman"/>
                <a:cs typeface="Times New Roman"/>
              </a:rPr>
              <a:t>“Tunnel”</a:t>
            </a:r>
          </a:p>
          <a:p>
            <a:pPr marL="0" indent="0">
              <a:buNone/>
            </a:pPr>
            <a:r>
              <a:rPr lang="en-US" sz="2000" b="1" dirty="0">
                <a:solidFill>
                  <a:srgbClr val="667730"/>
                </a:solidFill>
                <a:latin typeface="Times New Roman"/>
                <a:cs typeface="Times New Roman"/>
              </a:rPr>
              <a:t>--“My dear wife, we won!” </a:t>
            </a:r>
          </a:p>
          <a:p>
            <a:endParaRPr lang="en-US" dirty="0"/>
          </a:p>
        </p:txBody>
      </p:sp>
    </p:spTree>
    <p:extLst>
      <p:ext uri="{BB962C8B-B14F-4D97-AF65-F5344CB8AC3E}">
        <p14:creationId xmlns:p14="http://schemas.microsoft.com/office/powerpoint/2010/main" val="1222783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365" y="206737"/>
            <a:ext cx="8081873" cy="738345"/>
          </a:xfrm>
        </p:spPr>
        <p:txBody>
          <a:bodyPr/>
          <a:lstStyle/>
          <a:p>
            <a:r>
              <a:rPr lang="en-US" b="1" dirty="0">
                <a:solidFill>
                  <a:srgbClr val="667730"/>
                </a:solidFill>
                <a:latin typeface="Times New Roman"/>
                <a:cs typeface="Times New Roman"/>
              </a:rPr>
              <a:t>Mo Yan’s Writing about the One-Child Policy</a:t>
            </a:r>
          </a:p>
        </p:txBody>
      </p:sp>
      <p:sp>
        <p:nvSpPr>
          <p:cNvPr id="3" name="Content Placeholder 2"/>
          <p:cNvSpPr>
            <a:spLocks noGrp="1"/>
          </p:cNvSpPr>
          <p:nvPr>
            <p:ph idx="1"/>
          </p:nvPr>
        </p:nvSpPr>
        <p:spPr>
          <a:xfrm>
            <a:off x="1939561" y="1151820"/>
            <a:ext cx="6980453" cy="5522824"/>
          </a:xfrm>
        </p:spPr>
        <p:txBody>
          <a:bodyPr>
            <a:normAutofit/>
          </a:bodyPr>
          <a:lstStyle/>
          <a:p>
            <a:r>
              <a:rPr lang="en-US" sz="2000" b="1" dirty="0">
                <a:solidFill>
                  <a:srgbClr val="667730"/>
                </a:solidFill>
                <a:latin typeface="Times New Roman"/>
                <a:cs typeface="Times New Roman"/>
              </a:rPr>
              <a:t>“Explosions”</a:t>
            </a:r>
          </a:p>
          <a:p>
            <a:pPr marL="0" indent="0">
              <a:buNone/>
            </a:pPr>
            <a:r>
              <a:rPr lang="en-US" sz="2000" b="1" dirty="0">
                <a:solidFill>
                  <a:srgbClr val="667730"/>
                </a:solidFill>
                <a:latin typeface="Times New Roman"/>
                <a:cs typeface="Times New Roman"/>
              </a:rPr>
              <a:t>--“A daughter is not a son… Daughters don’t count; women aren’t people.”</a:t>
            </a:r>
          </a:p>
          <a:p>
            <a:pPr marL="0" indent="0">
              <a:buNone/>
            </a:pPr>
            <a:r>
              <a:rPr lang="en-US" sz="2000" b="1" dirty="0">
                <a:solidFill>
                  <a:srgbClr val="667730"/>
                </a:solidFill>
                <a:latin typeface="Times New Roman"/>
                <a:cs typeface="Times New Roman"/>
              </a:rPr>
              <a:t>--“I ache to become that fetus. I see myself and shudder with terrible, uncontrollable fear… I am pushing a heavily laden cart up the mountain. The mountain path twists and turns, precipitous. I brace myself, planting my legs firmly, the muscles feel as if they’re going to split. I grasp the cart handles in both hands, shut my eyes and grit my teeth. My cheeks straining and puffing, I suck all my pent-up breath into my belly; things go white then black before my eyes, the ends of my hair crackle, the wooden cart handles grow, the sun spins around my head and cries of cicadas fill the air… The cart wheels roll along by inches. Push! Push hard! Harder! Just a little way now and we’ll be at the top… Put some muscle into it! Yes, that’s right, that’s right…oh, no…I can’t make it…”</a:t>
            </a:r>
          </a:p>
          <a:p>
            <a:endParaRPr lang="en-US" sz="2000" b="1" dirty="0">
              <a:solidFill>
                <a:srgbClr val="667730"/>
              </a:solidFill>
            </a:endParaRPr>
          </a:p>
        </p:txBody>
      </p:sp>
    </p:spTree>
    <p:extLst>
      <p:ext uri="{BB962C8B-B14F-4D97-AF65-F5344CB8AC3E}">
        <p14:creationId xmlns:p14="http://schemas.microsoft.com/office/powerpoint/2010/main" val="102913747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font script="Hans" typeface="宋体"/>
        <a:font script="Hant" typeface="新細明體"/>
      </a:majorFont>
      <a:minorFont>
        <a:latin typeface="News Gothic MT"/>
        <a:ea typeface=""/>
        <a:cs typeface=""/>
        <a:font script="Jpan" typeface="メイリオ"/>
        <a:font script="Hans" typeface="宋体"/>
        <a:font script="Hant" typeface="新細明體"/>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7404</TotalTime>
  <Words>1031</Words>
  <Application>Microsoft Office PowerPoint</Application>
  <PresentationFormat>Презентация на цял екран (4:3)</PresentationFormat>
  <Paragraphs>79</Paragraphs>
  <Slides>12</Slides>
  <Notes>0</Notes>
  <HiddenSlides>0</HiddenSlides>
  <MMClips>0</MMClips>
  <ScaleCrop>false</ScaleCrop>
  <HeadingPairs>
    <vt:vector size="6" baseType="variant">
      <vt:variant>
        <vt:lpstr>Използвани шрифтове</vt:lpstr>
      </vt:variant>
      <vt:variant>
        <vt:i4>5</vt:i4>
      </vt:variant>
      <vt:variant>
        <vt:lpstr>Тема</vt:lpstr>
      </vt:variant>
      <vt:variant>
        <vt:i4>1</vt:i4>
      </vt:variant>
      <vt:variant>
        <vt:lpstr>Заглавия на слайдовете</vt:lpstr>
      </vt:variant>
      <vt:variant>
        <vt:i4>12</vt:i4>
      </vt:variant>
    </vt:vector>
  </HeadingPairs>
  <TitlesOfParts>
    <vt:vector size="18" baseType="lpstr">
      <vt:lpstr>宋体</vt:lpstr>
      <vt:lpstr>News Gothic MT</vt:lpstr>
      <vt:lpstr>新細明體</vt:lpstr>
      <vt:lpstr>Times New Roman</vt:lpstr>
      <vt:lpstr>Wingdings</vt:lpstr>
      <vt:lpstr>Inspiration</vt:lpstr>
      <vt:lpstr>Uteruses Owned by the State: Mo Yan’s Fiction about the One-Child Policy</vt:lpstr>
      <vt:lpstr>China’s One-Child Policy</vt:lpstr>
      <vt:lpstr>China’s One-Child Policy (cont.)</vt:lpstr>
      <vt:lpstr>Mo Yan</vt:lpstr>
      <vt:lpstr>Mo Yan’s Works</vt:lpstr>
      <vt:lpstr>Mo Yan’s Works (cont.)</vt:lpstr>
      <vt:lpstr>With Mo Yan and Howard Goldblatt</vt:lpstr>
      <vt:lpstr>Mo Yan’s Writing about the One-Child Policy (cont.)</vt:lpstr>
      <vt:lpstr>Mo Yan’s Writing about the One-Child Policy</vt:lpstr>
      <vt:lpstr>Mo Yan’s Writing about the One-Child Policy (cont.)</vt:lpstr>
      <vt:lpstr>Mo Yan’s Writing about the One-Child Policy (cont.)</vt:lpstr>
      <vt:lpstr>Mo Yan’s Writing about the One-Child Policy (cont.)</vt:lpstr>
    </vt:vector>
  </TitlesOfParts>
  <Company>Wittenberg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Uteruses Owned by the State: Mo Yan’s Fiction about the One-Child Policy</dc:title>
  <dc:creator>Office 2004 Test Drive User</dc:creator>
  <cp:lastModifiedBy>user</cp:lastModifiedBy>
  <cp:revision>55</cp:revision>
  <dcterms:created xsi:type="dcterms:W3CDTF">2019-11-01T01:28:30Z</dcterms:created>
  <dcterms:modified xsi:type="dcterms:W3CDTF">2019-12-12T14:07:25Z</dcterms:modified>
</cp:coreProperties>
</file>